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114" y="8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16640-C9E4-4894-9CAD-7506A5465EB4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5180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6FFE-837D-4F2D-9359-FAB25520A1D1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4352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28488-8BD2-4209-B081-6CC32CF6B594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8322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3E46-96DF-4A0F-B718-312E4DD2363C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2954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73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73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D50B-AE8B-4083-A991-AFD1205D8D37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3519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31371" y="2262563"/>
            <a:ext cx="10972800" cy="1143000"/>
          </a:xfrm>
        </p:spPr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E5180-0756-4862-9D46-53C8E38F0F34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1620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36C3A-C6A0-4F35-B5D2-5D9DFDB32211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130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7" y="27305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B720-A539-4B17-B049-DF8CE8DCC71E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289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6DD65-80E1-4031-AE90-B80683AE1930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560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FE242-34EF-4CC5-B4FF-64C90728DD38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0978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47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47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5196-758F-4ACA-8FDD-EFD808E8F26D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4896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967A7-F5A0-4E92-90B9-C2A851BE2167}" type="datetime1">
              <a:rPr lang="ko-KR" altLang="en-US" smtClean="0"/>
              <a:t>2021-04-20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제목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8251416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fld id="{8C08675F-583F-4BC8-94C8-1FF611F0FFCF}" type="datetime1">
              <a:rPr lang="ko-KR" altLang="en-US" smtClean="0"/>
              <a:t>2021-04-20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9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fld id="{2F34125B-B10C-4C48-A665-7E0B1C4CDD8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14" cstate="print"/>
          <a:srcRect r="16600"/>
          <a:stretch/>
        </p:blipFill>
        <p:spPr bwMode="auto">
          <a:xfrm>
            <a:off x="-276339" y="-99392"/>
            <a:ext cx="12481387" cy="7056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 userDrawn="1"/>
        </p:nvSpPr>
        <p:spPr>
          <a:xfrm>
            <a:off x="1583499" y="404666"/>
            <a:ext cx="6624736" cy="246221"/>
          </a:xfrm>
          <a:prstGeom prst="rect">
            <a:avLst/>
          </a:prstGeom>
          <a:ln w="28575">
            <a:noFill/>
          </a:ln>
        </p:spPr>
        <p:txBody>
          <a:bodyPr wrap="square">
            <a:spAutoFit/>
          </a:bodyPr>
          <a:lstStyle/>
          <a:p>
            <a:r>
              <a:rPr lang="en-US" altLang="ko-KR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2021</a:t>
            </a:r>
            <a:r>
              <a:rPr lang="ko-KR" altLang="en-US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학년도 </a:t>
            </a:r>
            <a:r>
              <a:rPr lang="en-US" altLang="ko-KR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r>
              <a:rPr lang="ko-KR" altLang="en-US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학기 </a:t>
            </a:r>
            <a:r>
              <a:rPr lang="en-US" altLang="ko-KR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Residential College </a:t>
            </a:r>
            <a:r>
              <a:rPr lang="ko-KR" altLang="en-US" sz="1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센터 오리엔테이션</a:t>
            </a:r>
          </a:p>
        </p:txBody>
      </p:sp>
    </p:spTree>
    <p:extLst>
      <p:ext uri="{BB962C8B-B14F-4D97-AF65-F5344CB8AC3E}">
        <p14:creationId xmlns:p14="http://schemas.microsoft.com/office/powerpoint/2010/main" val="3880201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나눔스퀘어" panose="020B0600000101010101" pitchFamily="50" charset="-127"/>
          <a:ea typeface="나눔스퀘어" panose="020B0600000101010101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639616" y="2773680"/>
            <a:ext cx="6696744" cy="70526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514350" indent="-514350" algn="ctr">
              <a:spcBef>
                <a:spcPts val="600"/>
              </a:spcBef>
              <a:buFont typeface="+mj-lt"/>
              <a:buAutoNum type="romanUcPeriod" startAt="3"/>
              <a:defRPr/>
            </a:pPr>
            <a:r>
              <a:rPr lang="en-US" altLang="ko-KR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Residential College</a:t>
            </a:r>
            <a:r>
              <a:rPr lang="ko-KR" altLang="en-US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센터</a:t>
            </a:r>
            <a:r>
              <a:rPr lang="en-US" altLang="ko-KR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 </a:t>
            </a:r>
            <a:r>
              <a:rPr lang="ko-KR" altLang="en-US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교육프로그램 </a:t>
            </a:r>
            <a:r>
              <a:rPr lang="en-US" altLang="ko-KR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/>
            </a:r>
            <a:br>
              <a:rPr lang="en-US" altLang="ko-KR" sz="2000">
                <a:solidFill>
                  <a:srgbClr val="002060"/>
                </a:solidFill>
                <a:latin typeface="나눔스퀘어 ExtraBold"/>
                <a:ea typeface="나눔스퀘어 ExtraBold"/>
              </a:rPr>
            </a:br>
            <a:r>
              <a:rPr lang="ko-KR" altLang="en-US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신청 방법</a:t>
            </a:r>
            <a:r>
              <a:rPr lang="en-US" altLang="ko-KR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 (HYLU-E / LMS)</a:t>
            </a:r>
            <a:r>
              <a:rPr lang="ko-KR" altLang="en-US" sz="2000">
                <a:solidFill>
                  <a:srgbClr val="002060"/>
                </a:solidFill>
                <a:latin typeface="나눔스퀘어 ExtraBold"/>
                <a:ea typeface="나눔스퀘어 ExtraBold"/>
              </a:rPr>
              <a:t> 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34125B-B10C-4C48-A665-7E0B1C4CDD88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51784" y="3501008"/>
            <a:ext cx="38884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>
                <a:solidFill>
                  <a:prstClr val="black"/>
                </a:solidFill>
                <a:latin typeface="나눔스퀘어 Bold"/>
                <a:ea typeface="나눔스퀘어 Bold"/>
              </a:rPr>
              <a:t>김중식</a:t>
            </a:r>
            <a:r>
              <a:rPr lang="en-US" altLang="ko-KR">
                <a:solidFill>
                  <a:prstClr val="black"/>
                </a:solidFill>
                <a:latin typeface="나눔스퀘어 Bold"/>
                <a:ea typeface="나눔스퀘어 Bold"/>
              </a:rPr>
              <a:t> </a:t>
            </a:r>
            <a:r>
              <a:rPr lang="ko-KR" altLang="en-US">
                <a:solidFill>
                  <a:prstClr val="black"/>
                </a:solidFill>
                <a:latin typeface="나눔스퀘어 Bold"/>
                <a:ea typeface="나눔스퀘어 Bold"/>
              </a:rPr>
              <a:t>교육조교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5591944" y="4797153"/>
            <a:ext cx="1224136" cy="1280175"/>
            <a:chOff x="4067944" y="4797152"/>
            <a:chExt cx="1224136" cy="1280175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4067944" y="4797152"/>
              <a:ext cx="1084079" cy="1114735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4067944" y="5877272"/>
              <a:ext cx="1224136" cy="2000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700" b="1">
                  <a:solidFill>
                    <a:prstClr val="black"/>
                  </a:solidFill>
                  <a:latin typeface="맑은 고딕"/>
                  <a:ea typeface="맑은 고딕" panose="020B0503020000020004" pitchFamily="50" charset="-127"/>
                </a:rPr>
                <a:t>Residential College</a:t>
              </a:r>
              <a:r>
                <a:rPr lang="ko-KR" altLang="en-US" sz="700" b="1">
                  <a:solidFill>
                    <a:prstClr val="black"/>
                  </a:solidFill>
                  <a:latin typeface="맑은 고딕"/>
                  <a:ea typeface="맑은 고딕" panose="020B0503020000020004" pitchFamily="50" charset="-127"/>
                </a:rPr>
                <a:t>센터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2287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4557404" y="919754"/>
            <a:ext cx="31445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200" b="1" spc="4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/>
              </a:rPr>
              <a:t>■ </a:t>
            </a:r>
            <a:r>
              <a:rPr lang="ko-KR" altLang="en-US" sz="1200" b="1" spc="4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/>
              </a:rPr>
              <a:t>프로그램 </a:t>
            </a:r>
            <a:r>
              <a:rPr lang="en-US" altLang="ko-KR" sz="1200" b="1" spc="4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/>
              </a:rPr>
              <a:t>HYLU-E</a:t>
            </a:r>
            <a:r>
              <a:rPr lang="ko-KR" altLang="en-US" sz="1200" b="1" spc="4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/>
              </a:rPr>
              <a:t>신청 방법 </a:t>
            </a:r>
            <a:r>
              <a:rPr lang="en-US" altLang="ko-KR" sz="1200" b="1" spc="4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/>
              </a:rPr>
              <a:t>Guideline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34125B-B10C-4C48-A665-7E0B1C4CDD88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524000" y="1340769"/>
            <a:ext cx="46085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200">
                <a:solidFill>
                  <a:prstClr val="black"/>
                </a:solidFill>
                <a:latin typeface="나눔스퀘어 Bold"/>
                <a:ea typeface="나눔스퀘어 Bold"/>
              </a:rPr>
              <a:t>1. </a:t>
            </a:r>
            <a:r>
              <a:rPr lang="ko-KR" altLang="en-US" sz="1200">
                <a:solidFill>
                  <a:prstClr val="black"/>
                </a:solidFill>
                <a:latin typeface="나눔스퀘어 Bold"/>
                <a:ea typeface="나눔스퀘어 Bold"/>
              </a:rPr>
              <a:t>한양대학교 </a:t>
            </a:r>
            <a:r>
              <a:rPr lang="en-US" altLang="ko-KR" sz="1200">
                <a:solidFill>
                  <a:prstClr val="black"/>
                </a:solidFill>
                <a:latin typeface="나눔스퀘어 Bold"/>
                <a:ea typeface="나눔스퀘어 Bold"/>
              </a:rPr>
              <a:t>HYLU-E</a:t>
            </a:r>
            <a:r>
              <a:rPr lang="ko-KR" altLang="en-US" sz="1200">
                <a:solidFill>
                  <a:prstClr val="black"/>
                </a:solidFill>
                <a:latin typeface="나눔스퀘어 Bold"/>
                <a:ea typeface="나눔스퀘어 Bold"/>
              </a:rPr>
              <a:t> 로그인 </a:t>
            </a:r>
            <a:r>
              <a:rPr lang="en-US" altLang="ko-KR" sz="1200">
                <a:solidFill>
                  <a:prstClr val="black"/>
                </a:solidFill>
                <a:latin typeface="나눔스퀘어 Bold"/>
                <a:ea typeface="나눔스퀘어 Bold"/>
              </a:rPr>
              <a:t>https://hylu-e.hanyang.ac.kr</a:t>
            </a:r>
            <a:r>
              <a:rPr lang="ko-KR" altLang="en-US" sz="1200">
                <a:solidFill>
                  <a:prstClr val="black"/>
                </a:solidFill>
                <a:latin typeface="나눔스퀘어 Bold"/>
                <a:ea typeface="나눔스퀘어 Bold"/>
              </a:rPr>
              <a:t>  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524000" y="1628801"/>
            <a:ext cx="46085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200">
                <a:solidFill>
                  <a:prstClr val="black"/>
                </a:solidFill>
                <a:latin typeface="나눔스퀘어 Bold"/>
                <a:ea typeface="나눔스퀘어 Bold"/>
              </a:rPr>
              <a:t>2. </a:t>
            </a:r>
            <a:r>
              <a:rPr lang="ko-KR" altLang="en-US" sz="1200">
                <a:solidFill>
                  <a:prstClr val="black"/>
                </a:solidFill>
                <a:latin typeface="나눔스퀘어 Bold"/>
                <a:ea typeface="나눔스퀘어 Bold"/>
              </a:rPr>
              <a:t>하단 메뉴 </a:t>
            </a:r>
            <a:r>
              <a:rPr lang="en-US" altLang="ko-KR" sz="1200">
                <a:solidFill>
                  <a:prstClr val="black"/>
                </a:solidFill>
                <a:latin typeface="나눔스퀘어 Bold"/>
                <a:ea typeface="나눔스퀘어 Bold"/>
              </a:rPr>
              <a:t>-&gt; </a:t>
            </a:r>
            <a:r>
              <a:rPr lang="ko-KR" altLang="en-US" sz="1200">
                <a:solidFill>
                  <a:prstClr val="black"/>
                </a:solidFill>
                <a:latin typeface="나눔스퀘어 Bold"/>
                <a:ea typeface="나눔스퀘어 Bold"/>
              </a:rPr>
              <a:t>특강 프로그램 선택 </a:t>
            </a:r>
            <a:r>
              <a:rPr lang="en-US" altLang="ko-KR" sz="1200">
                <a:solidFill>
                  <a:prstClr val="black"/>
                </a:solidFill>
                <a:latin typeface="나눔스퀘어 Bold"/>
                <a:ea typeface="나눔스퀘어 Bold"/>
              </a:rPr>
              <a:t>(</a:t>
            </a:r>
            <a:r>
              <a:rPr lang="ko-KR" altLang="en-US" sz="1200">
                <a:solidFill>
                  <a:prstClr val="black"/>
                </a:solidFill>
                <a:latin typeface="나눔스퀘어 Bold"/>
                <a:ea typeface="나눔스퀘어 Bold"/>
              </a:rPr>
              <a:t>주차에 맞는 특강명</a:t>
            </a:r>
            <a:r>
              <a:rPr lang="en-US" altLang="ko-KR" sz="1200">
                <a:solidFill>
                  <a:prstClr val="black"/>
                </a:solidFill>
                <a:latin typeface="나눔스퀘어 Bold"/>
                <a:ea typeface="나눔스퀘어 Bold"/>
              </a:rPr>
              <a:t>)</a:t>
            </a:r>
            <a:r>
              <a:rPr lang="ko-KR" altLang="en-US" sz="1200">
                <a:solidFill>
                  <a:prstClr val="black"/>
                </a:solidFill>
                <a:latin typeface="나눔스퀘어 Bold"/>
                <a:ea typeface="나눔스퀘어 Bold"/>
              </a:rPr>
              <a:t> 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1745" y="1943250"/>
            <a:ext cx="4008935" cy="4896544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647728" y="4365104"/>
            <a:ext cx="1156036" cy="1263504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anchor="ctr"/>
          <a:lstStyle/>
          <a:p>
            <a:pPr algn="ctr" defTabSz="308610" latinLnBrk="0">
              <a:defRPr/>
            </a:pPr>
            <a:endParaRPr lang="ko-KR" altLang="en-US" sz="1400" kern="0">
              <a:solidFill>
                <a:srgbClr val="FFFFFF"/>
              </a:solidFill>
              <a:latin typeface="Gill Sans MT"/>
              <a:ea typeface="맑은 고딕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359696" y="4077072"/>
            <a:ext cx="363798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defTabSz="308610" latinLnBrk="0">
              <a:defRPr/>
            </a:pPr>
            <a:r>
              <a:rPr lang="en-US" altLang="ko-KR" sz="2000" kern="0" dirty="0">
                <a:solidFill>
                  <a:srgbClr val="00457E">
                    <a:lumMod val="60000"/>
                    <a:lumOff val="40000"/>
                  </a:srgbClr>
                </a:solidFill>
                <a:latin typeface="Gill Sans MT"/>
                <a:ea typeface="맑은 고딕"/>
              </a:rPr>
              <a:t>1</a:t>
            </a:r>
            <a:endParaRPr lang="ko-KR" altLang="en-US" sz="2000" kern="0" dirty="0">
              <a:solidFill>
                <a:srgbClr val="00457E">
                  <a:lumMod val="60000"/>
                  <a:lumOff val="40000"/>
                </a:srgbClr>
              </a:solidFill>
              <a:latin typeface="Gill Sans MT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92808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4449902" y="925270"/>
            <a:ext cx="31656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200" b="1" spc="4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/>
              </a:rPr>
              <a:t>■ </a:t>
            </a:r>
            <a:r>
              <a:rPr lang="ko-KR" altLang="en-US" sz="1200" b="1" spc="4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/>
              </a:rPr>
              <a:t>프로그램 </a:t>
            </a:r>
            <a:r>
              <a:rPr lang="en-US" altLang="ko-KR" sz="1200" b="1" spc="4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/>
              </a:rPr>
              <a:t>HYLU-E</a:t>
            </a:r>
            <a:r>
              <a:rPr lang="ko-KR" altLang="en-US" sz="1200" b="1" spc="4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/>
              </a:rPr>
              <a:t>신청 방법 </a:t>
            </a:r>
            <a:r>
              <a:rPr lang="en-US" altLang="ko-KR" sz="1200" b="1" spc="4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/>
              </a:rPr>
              <a:t>Guideline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524000" y="1340769"/>
            <a:ext cx="46085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200">
                <a:solidFill>
                  <a:prstClr val="black"/>
                </a:solidFill>
                <a:latin typeface="나눔스퀘어 Bold"/>
                <a:ea typeface="나눔스퀘어 Bold"/>
              </a:rPr>
              <a:t>3. </a:t>
            </a:r>
            <a:r>
              <a:rPr lang="ko-KR" altLang="en-US" sz="1200">
                <a:solidFill>
                  <a:prstClr val="black"/>
                </a:solidFill>
                <a:latin typeface="나눔스퀘어 Bold"/>
                <a:ea typeface="나눔스퀘어 Bold"/>
              </a:rPr>
              <a:t>하단 신청하기 클릭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397" y="1268760"/>
            <a:ext cx="9124950" cy="535305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8760296" y="6165304"/>
            <a:ext cx="1728192" cy="260648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anchor="ctr"/>
          <a:lstStyle/>
          <a:p>
            <a:pPr algn="ctr" defTabSz="308610" latinLnBrk="0">
              <a:defRPr/>
            </a:pPr>
            <a:endParaRPr lang="ko-KR" altLang="en-US" sz="1400" kern="0">
              <a:solidFill>
                <a:srgbClr val="FFFFFF"/>
              </a:solidFill>
              <a:latin typeface="Gill Sans MT"/>
              <a:ea typeface="맑은 고딕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0200456" y="5733256"/>
            <a:ext cx="363798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defTabSz="308610" latinLnBrk="0">
              <a:defRPr/>
            </a:pPr>
            <a:r>
              <a:rPr lang="en-US" altLang="ko-KR" sz="2000" kern="0">
                <a:solidFill>
                  <a:srgbClr val="00457E">
                    <a:lumMod val="60000"/>
                    <a:lumOff val="40000"/>
                  </a:srgbClr>
                </a:solidFill>
                <a:latin typeface="Gill Sans MT"/>
                <a:ea typeface="맑은 고딕"/>
              </a:rPr>
              <a:t>2</a:t>
            </a:r>
            <a:endParaRPr lang="ko-KR" altLang="en-US" sz="2000" kern="0">
              <a:solidFill>
                <a:srgbClr val="00457E">
                  <a:lumMod val="60000"/>
                  <a:lumOff val="40000"/>
                </a:srgbClr>
              </a:solidFill>
              <a:latin typeface="Gill Sans MT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32195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8BCFFFB3-7F3F-4BD7-A1B1-3DEB7BFAC9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1704" y="1628481"/>
            <a:ext cx="5328592" cy="5289287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4449901" y="925270"/>
            <a:ext cx="29177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pc="4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■ </a:t>
            </a:r>
            <a:r>
              <a:rPr lang="ko-KR" altLang="en-US" sz="1200" b="1" spc="4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프로그램 </a:t>
            </a:r>
            <a:r>
              <a:rPr lang="en-US" altLang="ko-KR" sz="1200" b="1" spc="4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LMS</a:t>
            </a:r>
            <a:r>
              <a:rPr lang="ko-KR" altLang="en-US" sz="1200" b="1" spc="4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수강 방법 </a:t>
            </a:r>
            <a:r>
              <a:rPr lang="en-US" altLang="ko-KR" sz="1200" b="1" spc="4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Guideline</a:t>
            </a:r>
            <a:endParaRPr lang="ko-KR" altLang="en-US" sz="1200" b="1" spc="4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바탕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4130DBB-A5EE-4351-BDE2-0CB703C0C318}"/>
              </a:ext>
            </a:extLst>
          </p:cNvPr>
          <p:cNvSpPr/>
          <p:nvPr/>
        </p:nvSpPr>
        <p:spPr>
          <a:xfrm>
            <a:off x="1524000" y="1340769"/>
            <a:ext cx="50040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4. </a:t>
            </a:r>
            <a:r>
              <a:rPr lang="ko-KR" altLang="en-US" sz="12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특강 프로그램 신청 페이지에서 하단에 위치한 메뉴 중 </a:t>
            </a:r>
            <a:r>
              <a:rPr lang="en-US" altLang="ko-KR" sz="12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LMS </a:t>
            </a:r>
            <a:r>
              <a:rPr lang="ko-KR" altLang="en-US" sz="12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클릭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5C43968-31B3-4B37-85F9-09B14B7440A7}"/>
              </a:ext>
            </a:extLst>
          </p:cNvPr>
          <p:cNvSpPr/>
          <p:nvPr/>
        </p:nvSpPr>
        <p:spPr>
          <a:xfrm>
            <a:off x="7844266" y="6093296"/>
            <a:ext cx="772015" cy="260648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rtlCol="0" anchor="ctr"/>
          <a:lstStyle/>
          <a:p>
            <a:pPr algn="ctr" defTabSz="308610" latinLnBrk="0">
              <a:defRPr/>
            </a:pPr>
            <a:endParaRPr lang="ko-KR" altLang="en-US" sz="1400" kern="0">
              <a:solidFill>
                <a:srgbClr val="FFFFFF"/>
              </a:solidFill>
              <a:latin typeface="Gill Sans MT"/>
              <a:ea typeface="맑은 고딕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3CDFD8C3-7A15-4A32-8B1C-113C874F20D1}"/>
              </a:ext>
            </a:extLst>
          </p:cNvPr>
          <p:cNvSpPr/>
          <p:nvPr/>
        </p:nvSpPr>
        <p:spPr>
          <a:xfrm>
            <a:off x="7556233" y="5808695"/>
            <a:ext cx="363798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308610" latinLnBrk="0">
              <a:defRPr/>
            </a:pPr>
            <a:r>
              <a:rPr lang="en-US" altLang="ko-KR" sz="2000" kern="0" dirty="0">
                <a:solidFill>
                  <a:srgbClr val="00457E">
                    <a:lumMod val="60000"/>
                    <a:lumOff val="40000"/>
                  </a:srgbClr>
                </a:solidFill>
                <a:latin typeface="Gill Sans MT"/>
                <a:ea typeface="맑은 고딕"/>
              </a:rPr>
              <a:t>3</a:t>
            </a:r>
            <a:endParaRPr lang="ko-KR" altLang="en-US" sz="2000" kern="0" dirty="0">
              <a:solidFill>
                <a:srgbClr val="00457E">
                  <a:lumMod val="60000"/>
                  <a:lumOff val="40000"/>
                </a:srgbClr>
              </a:solidFill>
              <a:latin typeface="Gill Sans MT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4113849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02D62477-00D5-4046-8AE8-9B23CA5D7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9734" y="1619608"/>
            <a:ext cx="5034276" cy="248400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4449901" y="925270"/>
            <a:ext cx="29177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pc="4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■ </a:t>
            </a:r>
            <a:r>
              <a:rPr lang="ko-KR" altLang="en-US" sz="1200" b="1" spc="4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프로그램 </a:t>
            </a:r>
            <a:r>
              <a:rPr lang="en-US" altLang="ko-KR" sz="1200" b="1" spc="4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LMS</a:t>
            </a:r>
            <a:r>
              <a:rPr lang="ko-KR" altLang="en-US" sz="1200" b="1" spc="4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수강 방법 </a:t>
            </a:r>
            <a:r>
              <a:rPr lang="en-US" altLang="ko-KR" sz="1200" b="1" spc="4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itchFamily="18" charset="-127"/>
              </a:rPr>
              <a:t>Guideline</a:t>
            </a:r>
            <a:endParaRPr lang="ko-KR" altLang="en-US" sz="1200" b="1" spc="4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바탕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4130DBB-A5EE-4351-BDE2-0CB703C0C318}"/>
              </a:ext>
            </a:extLst>
          </p:cNvPr>
          <p:cNvSpPr/>
          <p:nvPr/>
        </p:nvSpPr>
        <p:spPr>
          <a:xfrm>
            <a:off x="1524000" y="1340769"/>
            <a:ext cx="50040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5. </a:t>
            </a:r>
            <a:r>
              <a:rPr lang="ko-KR" altLang="en-US" sz="12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강좌 전체보기 하단 메뉴 중 신청특강 메뉴 클릭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5C43968-31B3-4B37-85F9-09B14B7440A7}"/>
              </a:ext>
            </a:extLst>
          </p:cNvPr>
          <p:cNvSpPr/>
          <p:nvPr/>
        </p:nvSpPr>
        <p:spPr>
          <a:xfrm>
            <a:off x="4449901" y="2122330"/>
            <a:ext cx="3216434" cy="370566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rtlCol="0" anchor="ctr"/>
          <a:lstStyle/>
          <a:p>
            <a:pPr algn="ctr" defTabSz="308610" latinLnBrk="0">
              <a:defRPr/>
            </a:pPr>
            <a:endParaRPr lang="ko-KR" altLang="en-US" sz="1400" kern="0">
              <a:solidFill>
                <a:srgbClr val="FFFFFF"/>
              </a:solidFill>
              <a:latin typeface="Gill Sans MT"/>
              <a:ea typeface="맑은 고딕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3CDFD8C3-7A15-4A32-8B1C-113C874F20D1}"/>
              </a:ext>
            </a:extLst>
          </p:cNvPr>
          <p:cNvSpPr/>
          <p:nvPr/>
        </p:nvSpPr>
        <p:spPr>
          <a:xfrm>
            <a:off x="4161869" y="1902089"/>
            <a:ext cx="363798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308610" latinLnBrk="0">
              <a:defRPr/>
            </a:pPr>
            <a:r>
              <a:rPr lang="en-US" altLang="ko-KR" sz="2000" kern="0" dirty="0">
                <a:solidFill>
                  <a:srgbClr val="00457E">
                    <a:lumMod val="60000"/>
                    <a:lumOff val="40000"/>
                  </a:srgbClr>
                </a:solidFill>
                <a:latin typeface="Gill Sans MT"/>
                <a:ea typeface="맑은 고딕"/>
              </a:rPr>
              <a:t>3</a:t>
            </a:r>
            <a:endParaRPr lang="ko-KR" altLang="en-US" sz="2000" kern="0" dirty="0">
              <a:solidFill>
                <a:srgbClr val="00457E">
                  <a:lumMod val="60000"/>
                  <a:lumOff val="40000"/>
                </a:srgbClr>
              </a:solidFill>
              <a:latin typeface="Gill Sans MT"/>
              <a:ea typeface="맑은 고딕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A85D529-30D2-459B-83D0-5ABF22C648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9736" y="4437111"/>
            <a:ext cx="5034275" cy="2305168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0EBC809-66BE-4194-901D-9259BDBD933F}"/>
              </a:ext>
            </a:extLst>
          </p:cNvPr>
          <p:cNvSpPr/>
          <p:nvPr/>
        </p:nvSpPr>
        <p:spPr>
          <a:xfrm>
            <a:off x="1524000" y="4131861"/>
            <a:ext cx="55801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6. </a:t>
            </a:r>
            <a:r>
              <a:rPr lang="ko-KR" altLang="en-US" sz="12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④</a:t>
            </a:r>
            <a:r>
              <a:rPr lang="en-US" altLang="ko-KR" sz="12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⑤각각 위치에 특강 자료 다운로드 및 특강을 선택하여 수강하기</a:t>
            </a:r>
            <a:r>
              <a:rPr lang="en-US" altLang="ko-KR" sz="1200" dirty="0"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  <a:endParaRPr lang="ko-KR" altLang="en-US" sz="1200" dirty="0">
              <a:solidFill>
                <a:prstClr val="black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C374D24-13A1-481C-AA07-CD7EB30198DC}"/>
              </a:ext>
            </a:extLst>
          </p:cNvPr>
          <p:cNvSpPr/>
          <p:nvPr/>
        </p:nvSpPr>
        <p:spPr>
          <a:xfrm>
            <a:off x="4525667" y="6194035"/>
            <a:ext cx="4018605" cy="370566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rtlCol="0" anchor="ctr"/>
          <a:lstStyle/>
          <a:p>
            <a:pPr algn="ctr" defTabSz="308610" latinLnBrk="0">
              <a:defRPr/>
            </a:pPr>
            <a:endParaRPr lang="ko-KR" altLang="en-US" sz="1400" kern="0">
              <a:solidFill>
                <a:srgbClr val="FFFFFF"/>
              </a:solidFill>
              <a:latin typeface="Gill Sans MT"/>
              <a:ea typeface="맑은 고딕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78F54542-86A2-4DD4-84C4-2E76FB5EC40D}"/>
              </a:ext>
            </a:extLst>
          </p:cNvPr>
          <p:cNvSpPr/>
          <p:nvPr/>
        </p:nvSpPr>
        <p:spPr>
          <a:xfrm>
            <a:off x="4251639" y="5941676"/>
            <a:ext cx="368092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308610" latinLnBrk="0">
              <a:defRPr/>
            </a:pPr>
            <a:r>
              <a:rPr lang="en-US" altLang="ko-KR" sz="2000" kern="0" dirty="0">
                <a:solidFill>
                  <a:srgbClr val="00457E">
                    <a:lumMod val="60000"/>
                    <a:lumOff val="40000"/>
                  </a:srgbClr>
                </a:solidFill>
                <a:latin typeface="Gill Sans MT"/>
                <a:ea typeface="맑은 고딕"/>
              </a:rPr>
              <a:t>5</a:t>
            </a:r>
            <a:endParaRPr lang="ko-KR" altLang="en-US" sz="2000" kern="0" dirty="0">
              <a:solidFill>
                <a:srgbClr val="00457E">
                  <a:lumMod val="60000"/>
                  <a:lumOff val="40000"/>
                </a:srgbClr>
              </a:solidFill>
              <a:latin typeface="Gill Sans MT"/>
              <a:ea typeface="맑은 고딕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D3EECB6-A476-4F44-B4CE-8F260C3B5333}"/>
              </a:ext>
            </a:extLst>
          </p:cNvPr>
          <p:cNvSpPr/>
          <p:nvPr/>
        </p:nvSpPr>
        <p:spPr>
          <a:xfrm>
            <a:off x="4543966" y="5361314"/>
            <a:ext cx="975971" cy="370566"/>
          </a:xfrm>
          <a:prstGeom prst="rect">
            <a:avLst/>
          </a:prstGeom>
          <a:noFill/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ysDot"/>
          </a:ln>
          <a:effectLst/>
        </p:spPr>
        <p:txBody>
          <a:bodyPr rtlCol="0" anchor="ctr"/>
          <a:lstStyle/>
          <a:p>
            <a:pPr algn="ctr" defTabSz="308610" latinLnBrk="0">
              <a:defRPr/>
            </a:pPr>
            <a:endParaRPr lang="ko-KR" altLang="en-US" sz="1400" kern="0">
              <a:solidFill>
                <a:srgbClr val="FFFFFF"/>
              </a:solidFill>
              <a:latin typeface="Gill Sans MT"/>
              <a:ea typeface="맑은 고딕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BFC0F6C8-AD94-4AB3-8FE7-1AE10EF811D3}"/>
              </a:ext>
            </a:extLst>
          </p:cNvPr>
          <p:cNvSpPr/>
          <p:nvPr/>
        </p:nvSpPr>
        <p:spPr>
          <a:xfrm>
            <a:off x="4255933" y="5141073"/>
            <a:ext cx="363798" cy="370566"/>
          </a:xfrm>
          <a:prstGeom prst="ellipse">
            <a:avLst/>
          </a:prstGeom>
          <a:solidFill>
            <a:srgbClr val="FFFFFF"/>
          </a:solidFill>
          <a:ln w="38100" cap="flat" cmpd="sng" algn="ctr">
            <a:solidFill>
              <a:srgbClr val="00457E">
                <a:lumMod val="60000"/>
                <a:lumOff val="4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 defTabSz="308610" latinLnBrk="0">
              <a:defRPr/>
            </a:pPr>
            <a:r>
              <a:rPr lang="en-US" altLang="ko-KR" sz="2000" kern="0" dirty="0">
                <a:solidFill>
                  <a:srgbClr val="00457E">
                    <a:lumMod val="60000"/>
                    <a:lumOff val="40000"/>
                  </a:srgbClr>
                </a:solidFill>
                <a:latin typeface="Gill Sans MT"/>
                <a:ea typeface="맑은 고딕"/>
              </a:rPr>
              <a:t>4</a:t>
            </a:r>
            <a:endParaRPr lang="ko-KR" altLang="en-US" sz="2000" kern="0" dirty="0">
              <a:solidFill>
                <a:srgbClr val="00457E">
                  <a:lumMod val="60000"/>
                  <a:lumOff val="40000"/>
                </a:srgbClr>
              </a:solidFill>
              <a:latin typeface="Gill Sans MT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99224593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</Words>
  <Application>Microsoft Office PowerPoint</Application>
  <PresentationFormat>와이드스크린</PresentationFormat>
  <Paragraphs>21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3" baseType="lpstr">
      <vt:lpstr>나눔스퀘어</vt:lpstr>
      <vt:lpstr>나눔스퀘어 Bold</vt:lpstr>
      <vt:lpstr>나눔스퀘어 ExtraBold</vt:lpstr>
      <vt:lpstr>맑은 고딕</vt:lpstr>
      <vt:lpstr>함초롬바탕</vt:lpstr>
      <vt:lpstr>Arial</vt:lpstr>
      <vt:lpstr>Gill Sans MT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Windows User</cp:lastModifiedBy>
  <cp:revision>1</cp:revision>
  <dcterms:created xsi:type="dcterms:W3CDTF">2021-04-20T01:20:43Z</dcterms:created>
  <dcterms:modified xsi:type="dcterms:W3CDTF">2021-04-20T01:20:52Z</dcterms:modified>
</cp:coreProperties>
</file>