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90" r:id="rId1"/>
  </p:sldMasterIdLst>
  <p:notesMasterIdLst>
    <p:notesMasterId r:id="rId40"/>
  </p:notesMasterIdLst>
  <p:handoutMasterIdLst>
    <p:handoutMasterId r:id="rId41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</p:sldIdLst>
  <p:sldSz cx="9144000" cy="6858000" type="screen4x3"/>
  <p:notesSz cx="9926638" cy="6797675"/>
  <p:embeddedFontLst>
    <p:embeddedFont>
      <p:font typeface="나눔바른고딕" panose="020B0603020101020101" pitchFamily="50" charset="-127"/>
      <p:regular r:id="rId42"/>
      <p:bold r:id="rId43"/>
    </p:embeddedFont>
    <p:embeddedFont>
      <p:font typeface="나눔스퀘어" panose="020B0600000101010101" pitchFamily="50" charset="-127"/>
      <p:regular r:id="rId44"/>
    </p:embeddedFont>
    <p:embeddedFont>
      <p:font typeface="나눔스퀘어 Bold" panose="020B0600000101010101" pitchFamily="50" charset="-127"/>
      <p:bold r:id="rId45"/>
    </p:embeddedFont>
    <p:embeddedFont>
      <p:font typeface="나눔스퀘어 ExtraBold" panose="020B0600000101010101" pitchFamily="50" charset="-127"/>
      <p:bold r:id="rId46"/>
    </p:embeddedFont>
    <p:embeddedFont>
      <p:font typeface="맑은 고딕" panose="020B0503020000020004" pitchFamily="50" charset="-127"/>
      <p:regular r:id="rId47"/>
      <p:bold r:id="rId48"/>
    </p:embeddedFont>
    <p:embeddedFont>
      <p:font typeface="함초롬바탕" panose="02030604000101010101" pitchFamily="18" charset="-127"/>
      <p:regular r:id="rId49"/>
      <p:bold r:id="rId50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8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ACF4677E-8BD2-47ae-8A1F-98590045965D">
      <hp:hncThemeShow xmlns:hp="http://schemas.haansoft.com/office/presentation/8.0" xmlns:dsp="http://schemas.microsoft.com/office/drawing/2008/diagram" xmlns:dgm="http://schemas.openxmlformats.org/drawingml/2006/diagram" xmlns:c="http://schemas.openxmlformats.org/drawingml/2006/chart" xmlns="" themeShowType="1" themeSkinType="1" themeTransitionType="1" useThemeTransition="1" byMouseClick="1" attrType="1" dur="200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75DCB02-9BB8-47FD-8907-85C794F793BA}" styleName="테마 스타일 1 - 강조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TxStyle/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16DA210-FB5B-4158-B5E0-FEB733F419BA}" styleName="밝은 스타일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TxStyle/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8EC20E35-A176-4012-BC5E-935CFFF8708E}" styleName="보통 스타일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TxStyle/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TxStyle/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E25E649-3F16-4E02-A733-19D2CDBF48F0}" styleName="보통 스타일 3 - 강조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TxStyle/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TxStyle/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TxStyle/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D7B26C5-4107-4FEC-AEDC-1716B250A1EF}" styleName="밝은 스타일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93D81CF-94F2-401A-BA57-92F5A7B2D0C5}" styleName="보통 스타일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TxStyle/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TxStyle/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D113A9D2-9D6B-4929-AA2D-F23B5EE8CBE7}" styleName="테마 스타일 2 - 강조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TxStyle/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TxStyle/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TxStyle/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TxStyle/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096" autoAdjust="0"/>
    <p:restoredTop sz="96429" autoAdjust="0"/>
  </p:normalViewPr>
  <p:slideViewPr>
    <p:cSldViewPr>
      <p:cViewPr varScale="1">
        <p:scale>
          <a:sx n="110" d="100"/>
          <a:sy n="110" d="100"/>
        </p:scale>
        <p:origin x="1908" y="108"/>
      </p:cViewPr>
      <p:guideLst>
        <p:guide orient="horz" pos="2158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117" d="100"/>
          <a:sy n="117" d="100"/>
        </p:scale>
        <p:origin x="120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1.fntdata"/><Relationship Id="rId47" Type="http://schemas.openxmlformats.org/officeDocument/2006/relationships/font" Target="fonts/font6.fntdata"/><Relationship Id="rId50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handoutMaster" Target="handoutMasters/handoutMaster1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font" Target="fonts/font4.fntdata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3.fntdata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2.fntdata"/><Relationship Id="rId48" Type="http://schemas.openxmlformats.org/officeDocument/2006/relationships/font" Target="fonts/font7.fntdata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1543" cy="339884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>
              <a:latin typeface="나눔스퀘어"/>
              <a:ea typeface="나눔스퀘어"/>
            </a:endParaRPr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622799" y="0"/>
            <a:ext cx="4301543" cy="339884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DCEE506B-0DC3-401A-974E-84BAB4851A7F}" type="datetime1">
              <a:rPr lang="ko-KR" altLang="en-US">
                <a:latin typeface="나눔스퀘어"/>
                <a:ea typeface="나눔스퀘어"/>
              </a:rPr>
              <a:pPr lvl="0">
                <a:defRPr/>
              </a:pPr>
              <a:t>2019-09-06</a:t>
            </a:fld>
            <a:endParaRPr lang="ko-KR" altLang="en-US">
              <a:latin typeface="나눔스퀘어"/>
              <a:ea typeface="나눔스퀘어"/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6456611"/>
            <a:ext cx="4301543" cy="339884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>
              <a:latin typeface="나눔스퀘어"/>
              <a:ea typeface="나눔스퀘어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622799" y="6456611"/>
            <a:ext cx="4301543" cy="339884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E4289A3B-2496-48FF-A6E2-571EB5A6CABB}" type="slidenum">
              <a:rPr lang="ko-KR" altLang="en-US">
                <a:latin typeface="나눔스퀘어"/>
                <a:ea typeface="나눔스퀘어"/>
              </a:rPr>
              <a:pPr lvl="0">
                <a:defRPr/>
              </a:pPr>
              <a:t>‹#›</a:t>
            </a:fld>
            <a:endParaRPr lang="ko-KR" altLang="en-US">
              <a:latin typeface="나눔스퀘어"/>
              <a:ea typeface="나눔스퀘어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1543" cy="339884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>
                <a:latin typeface="나눔스퀘어"/>
                <a:ea typeface="나눔스퀘어"/>
              </a:defRPr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22799" y="0"/>
            <a:ext cx="4301543" cy="339884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>
                <a:latin typeface="나눔스퀘어"/>
                <a:ea typeface="나눔스퀘어"/>
              </a:defRPr>
            </a:lvl1pPr>
          </a:lstStyle>
          <a:p>
            <a:pPr lvl="0">
              <a:defRPr/>
            </a:pPr>
            <a:fld id="{FA5BA421-DE05-4963-9EE6-27EA29CAF49A}" type="datetime1">
              <a:rPr lang="ko-KR" altLang="en-US"/>
              <a:pPr lvl="0">
                <a:defRPr/>
              </a:pPr>
              <a:t>2019-09-06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263900" y="509588"/>
            <a:ext cx="3398838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6456611"/>
            <a:ext cx="4301543" cy="339884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>
                <a:latin typeface="나눔스퀘어"/>
                <a:ea typeface="나눔스퀘어"/>
              </a:defRPr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22799" y="6456611"/>
            <a:ext cx="4301543" cy="339884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>
                <a:latin typeface="나눔스퀘어"/>
                <a:ea typeface="나눔스퀘어"/>
              </a:defRPr>
            </a:lvl1pPr>
          </a:lstStyle>
          <a:p>
            <a:pPr lvl="0">
              <a:defRPr/>
            </a:pPr>
            <a:fld id="{CDF16FA0-8D35-4A17-AF12-C244670ACC15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나눔스퀘어"/>
        <a:ea typeface="나눔스퀘어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나눔스퀘어"/>
        <a:ea typeface="나눔스퀘어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나눔스퀘어"/>
        <a:ea typeface="나눔스퀘어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나눔스퀘어"/>
        <a:ea typeface="나눔스퀘어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나눔스퀘어"/>
        <a:ea typeface="나눔스퀘어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263900" y="509588"/>
            <a:ext cx="3398838" cy="25495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fld id="{CDF16FA0-8D35-4A17-AF12-C244670ACC15}" type="slidenum">
              <a:rPr kumimoji="0" lang="en-US" altLang="en-US" sz="1200" b="0" i="0" u="none" strike="noStrike" kern="1200" cap="none" spc="0" normalizeH="0" baseline="0"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pPr marL="0" marR="0" lvl="0" indent="0" algn="r" defTabSz="914400" rtl="0" eaLnBrk="1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t>1</a:t>
            </a:fld>
            <a:endParaRPr kumimoji="0" lang="en-US" altLang="en-US" sz="1200" b="0" i="0" u="none" strike="noStrike" kern="1200" cap="none" spc="0" normalizeH="0" baseline="0"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263900" y="509588"/>
            <a:ext cx="3398838" cy="25495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fld id="{CDF16FA0-8D35-4A17-AF12-C244670ACC15}" type="slidenum">
              <a:rPr kumimoji="0" lang="en-US" altLang="en-US" sz="1200" b="0" i="0" u="none" strike="noStrike" kern="1200" cap="none" spc="0" normalizeH="0" baseline="0"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pPr marL="0" marR="0" lvl="0" indent="0" algn="r" defTabSz="914400" rtl="0" eaLnBrk="1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t>4</a:t>
            </a:fld>
            <a:endParaRPr kumimoji="0" lang="en-US" altLang="en-US" sz="1200" b="0" i="0" u="none" strike="noStrike" kern="1200" cap="none" spc="0" normalizeH="0" baseline="0"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CDF16FA0-8D35-4A17-AF12-C244670ACC15}" type="slidenum">
              <a:rPr lang="en-US" altLang="en-US"/>
              <a:pPr lvl="0">
                <a:defRPr/>
              </a:pPr>
              <a:t>15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CDF16FA0-8D35-4A17-AF12-C244670ACC15}" type="slidenum">
              <a:rPr lang="en-US" altLang="en-US"/>
              <a:pPr lvl="0">
                <a:defRPr/>
              </a:pPr>
              <a:t>18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en-US" altLang="ko-KR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7C1B7EAE-B01E-45D0-8118-3B1BF1DB6919}" type="slidenum">
              <a:rPr lang="en-US" altLang="en-US"/>
              <a:pPr lvl="0">
                <a:defRPr/>
              </a:pPr>
              <a:t>20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33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16640-C9E4-4894-9CAD-7506A5465EB4}" type="datetime1">
              <a:rPr lang="ko-KR" altLang="en-US" smtClean="0"/>
              <a:t>2019-09-06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C6FFE-837D-4F2D-9359-FAB25520A1D1}" type="datetime1">
              <a:rPr lang="ko-KR" altLang="en-US" smtClean="0"/>
              <a:t>2019-09-06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8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628488-8BD2-4209-B081-6CC32CF6B594}" type="datetime1">
              <a:rPr lang="ko-KR" altLang="en-US" smtClean="0"/>
              <a:t>2019-09-06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C3E46-96DF-4A0F-B718-312E4DD2363C}" type="datetime1">
              <a:rPr lang="ko-KR" altLang="en-US" smtClean="0"/>
              <a:t>2019-09-06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D50B-AE8B-4083-A991-AFD1205D8D37}" type="datetime1">
              <a:rPr lang="ko-KR" altLang="en-US" smtClean="0"/>
              <a:t>2019-09-06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E5180-0756-4862-9D46-53C8E38F0F34}" type="datetime1">
              <a:rPr lang="ko-KR" altLang="en-US" smtClean="0"/>
              <a:t>2019-09-06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36C3A-C6A0-4F35-B5D2-5D9DFDB32211}" type="datetime1">
              <a:rPr lang="ko-KR" altLang="en-US" smtClean="0"/>
              <a:t>2019-09-06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3" y="273058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0B720-A539-4B17-B049-DF8CE8DCC71E}" type="datetime1">
              <a:rPr lang="ko-KR" altLang="en-US" smtClean="0"/>
              <a:t>2019-09-06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6DD65-80E1-4031-AE90-B80683AE1930}" type="datetime1">
              <a:rPr lang="ko-KR" altLang="en-US" smtClean="0"/>
              <a:t>2019-09-06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FE242-34EF-4CC5-B4FF-64C90728DD38}" type="datetime1">
              <a:rPr lang="ko-KR" altLang="en-US" smtClean="0"/>
              <a:t>2019-09-06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46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46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45196-758F-4ACA-8FDD-EFD808E8F26D}" type="datetime1">
              <a:rPr lang="ko-KR" altLang="en-US" smtClean="0"/>
              <a:t>2019-09-06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및 내용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967A7-F5A0-4E92-90B9-C2A851BE2167}" type="datetime1">
              <a:rPr lang="ko-KR" altLang="en-US" smtClean="0"/>
              <a:t>2019-09-06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0" name="제목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37430516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fld id="{8C08675F-583F-4BC8-94C8-1FF611F0FFCF}" type="datetime1">
              <a:rPr lang="ko-KR" altLang="en-US" smtClean="0"/>
              <a:t>2019-09-06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8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fld id="{2F34125B-B10C-4C48-A665-7E0B1C4CDD88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 rotWithShape="1">
          <a:blip r:embed="rId14" cstate="print"/>
          <a:srcRect r="16600"/>
          <a:stretch/>
        </p:blipFill>
        <p:spPr bwMode="auto">
          <a:xfrm>
            <a:off x="-207254" y="-99392"/>
            <a:ext cx="9361040" cy="7056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 userDrawn="1"/>
        </p:nvSpPr>
        <p:spPr>
          <a:xfrm>
            <a:off x="1187624" y="404664"/>
            <a:ext cx="2376264" cy="246221"/>
          </a:xfrm>
          <a:prstGeom prst="rect">
            <a:avLst/>
          </a:prstGeom>
          <a:ln w="28575">
            <a:noFill/>
          </a:ln>
        </p:spPr>
        <p:txBody>
          <a:bodyPr wrap="square">
            <a:spAutoFit/>
          </a:bodyPr>
          <a:lstStyle/>
          <a:p>
            <a:r>
              <a:rPr lang="en-US" altLang="ko-KR" sz="10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2019</a:t>
            </a:r>
            <a:r>
              <a:rPr lang="ko-KR" altLang="en-US" sz="10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학년도 </a:t>
            </a:r>
            <a:r>
              <a:rPr lang="en-US" altLang="ko-KR" sz="10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2</a:t>
            </a:r>
            <a:r>
              <a:rPr lang="ko-KR" altLang="en-US" sz="10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학기 </a:t>
            </a:r>
            <a:r>
              <a:rPr lang="en-US" altLang="ko-KR" sz="10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RC</a:t>
            </a:r>
            <a:r>
              <a:rPr lang="ko-KR" altLang="en-US" sz="10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센터 오리엔테이션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89" r:id="rId12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나눔스퀘어" panose="020B0600000101010101" pitchFamily="50" charset="-127"/>
          <a:ea typeface="나눔스퀘어" panose="020B0600000101010101" pitchFamily="50" charset="-127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나눔스퀘어" panose="020B0600000101010101" pitchFamily="50" charset="-127"/>
          <a:ea typeface="나눔스퀘어" panose="020B0600000101010101" pitchFamily="50" charset="-127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나눔스퀘어" panose="020B0600000101010101" pitchFamily="50" charset="-127"/>
          <a:ea typeface="나눔스퀘어" panose="020B0600000101010101" pitchFamily="50" charset="-127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나눔스퀘어" panose="020B0600000101010101" pitchFamily="50" charset="-127"/>
          <a:ea typeface="나눔스퀘어" panose="020B0600000101010101" pitchFamily="50" charset="-127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나눔스퀘어" panose="020B0600000101010101" pitchFamily="50" charset="-127"/>
          <a:ea typeface="나눔스퀘어" panose="020B0600000101010101" pitchFamily="50" charset="-127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나눔스퀘어" panose="020B0600000101010101" pitchFamily="50" charset="-127"/>
          <a:ea typeface="나눔스퀘어" panose="020B0600000101010101" pitchFamily="50" charset="-127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://ericac.hanyang.ac.kr/" TargetMode="External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2987824" y="5143887"/>
            <a:ext cx="4248472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rPr>
              <a:t>일 시 </a:t>
            </a:r>
            <a:r>
              <a:rPr kumimoji="0" lang="en-US" altLang="ko-KR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rPr>
              <a:t>: 2019</a:t>
            </a:r>
            <a:r>
              <a:rPr kumimoji="0" lang="ko-KR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rPr>
              <a:t>년</a:t>
            </a:r>
            <a:r>
              <a:rPr kumimoji="0" lang="en-US" altLang="ko-KR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rPr>
              <a:t> 9</a:t>
            </a:r>
            <a:r>
              <a:rPr kumimoji="0" lang="ko-KR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rPr>
              <a:t>월</a:t>
            </a:r>
            <a:r>
              <a:rPr kumimoji="0" lang="en-US" altLang="ko-KR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rPr>
              <a:t> 4</a:t>
            </a:r>
            <a:r>
              <a:rPr kumimoji="0" lang="ko-KR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rPr>
              <a:t>일</a:t>
            </a:r>
            <a:r>
              <a:rPr kumimoji="0" lang="en-US" altLang="ko-KR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rPr>
              <a:t>(</a:t>
            </a:r>
            <a:r>
              <a:rPr lang="ko-KR" altLang="en-US" sz="1200" dirty="0">
                <a:solidFill>
                  <a:prstClr val="black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수</a:t>
            </a:r>
            <a:r>
              <a:rPr kumimoji="0" lang="en-US" altLang="ko-KR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rPr>
              <a:t>) 18</a:t>
            </a:r>
            <a:r>
              <a:rPr lang="en-US" altLang="ko-KR" sz="1200" dirty="0">
                <a:solidFill>
                  <a:prstClr val="black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:00 – 20:00</a:t>
            </a:r>
            <a:endParaRPr kumimoji="0" lang="en-US" altLang="ko-K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스퀘어 ExtraBold" panose="020B0600000101010101" pitchFamily="50" charset="-127"/>
              <a:ea typeface="나눔스퀘어 ExtraBold" panose="020B0600000101010101" pitchFamily="50" charset="-127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rPr>
              <a:t>장 소 </a:t>
            </a:r>
            <a:r>
              <a:rPr kumimoji="0" lang="en-US" altLang="ko-KR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rPr>
              <a:t>: </a:t>
            </a:r>
            <a:r>
              <a:rPr kumimoji="0" lang="ko-KR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rPr>
              <a:t>한양대학교 </a:t>
            </a:r>
            <a:r>
              <a:rPr kumimoji="0" lang="en-US" altLang="ko-KR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rPr>
              <a:t>ERICA</a:t>
            </a:r>
            <a:r>
              <a:rPr kumimoji="0" lang="en-US" altLang="ko-KR" sz="12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rPr>
              <a:t> </a:t>
            </a:r>
            <a:r>
              <a:rPr kumimoji="0" lang="ko-KR" altLang="en-US" sz="1200" b="0" i="0" u="none" strike="noStrike" kern="1200" cap="none" spc="0" normalizeH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rPr>
              <a:t>창의인재원</a:t>
            </a:r>
            <a:r>
              <a:rPr kumimoji="0" lang="ko-KR" altLang="en-US" sz="12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rPr>
              <a:t> 교육관 </a:t>
            </a:r>
            <a:r>
              <a:rPr kumimoji="0" lang="en-US" altLang="ko-KR" sz="12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rPr>
              <a:t>205</a:t>
            </a:r>
            <a:r>
              <a:rPr lang="ko-KR" altLang="en-US" sz="1200" dirty="0">
                <a:solidFill>
                  <a:prstClr val="black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호</a:t>
            </a:r>
            <a:endParaRPr kumimoji="1" lang="en-US" altLang="ko-K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스퀘어 ExtraBold" panose="020B0600000101010101" pitchFamily="50" charset="-127"/>
              <a:ea typeface="나눔스퀘어 ExtraBold" panose="020B0600000101010101" pitchFamily="50" charset="-127"/>
              <a:cs typeface="굴림" pitchFamily="50" charset="-127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3818980" y="3530296"/>
            <a:ext cx="1506041" cy="762800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직사각형 14"/>
          <p:cNvSpPr/>
          <p:nvPr/>
        </p:nvSpPr>
        <p:spPr>
          <a:xfrm>
            <a:off x="1115616" y="1957482"/>
            <a:ext cx="6912768" cy="5078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굴림" pitchFamily="50" charset="-127"/>
              </a:rPr>
              <a:t>2019</a:t>
            </a:r>
            <a:r>
              <a:rPr kumimoji="1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굴림" pitchFamily="50" charset="-127"/>
              </a:rPr>
              <a:t>학년도 제</a:t>
            </a:r>
            <a:r>
              <a:rPr kumimoji="1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굴림" pitchFamily="50" charset="-127"/>
              </a:rPr>
              <a:t>2</a:t>
            </a:r>
            <a:r>
              <a:rPr kumimoji="1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굴림" pitchFamily="50" charset="-127"/>
              </a:rPr>
              <a:t>차 </a:t>
            </a:r>
            <a:r>
              <a:rPr kumimoji="1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굴림" pitchFamily="50" charset="-127"/>
              </a:rPr>
              <a:t>Residential College</a:t>
            </a:r>
            <a:r>
              <a:rPr kumimoji="1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굴림" pitchFamily="50" charset="-127"/>
              </a:rPr>
              <a:t>센터</a:t>
            </a:r>
            <a:r>
              <a:rPr kumimoji="1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굴림" pitchFamily="50" charset="-127"/>
              </a:rPr>
              <a:t> </a:t>
            </a:r>
            <a:r>
              <a:rPr kumimoji="1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굴림" pitchFamily="50" charset="-127"/>
              </a:rPr>
              <a:t>오리엔테이션</a:t>
            </a:r>
            <a:endParaRPr kumimoji="1" lang="en-US" altLang="ko-KR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스퀘어 ExtraBold" panose="020B0600000101010101" pitchFamily="50" charset="-127"/>
              <a:ea typeface="나눔스퀘어 ExtraBold" panose="020B0600000101010101" pitchFamily="50" charset="-127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60105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4139952" y="1268760"/>
            <a:ext cx="10949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kumimoji="0" lang="ko-KR" altLang="en-US" sz="2800" b="0" i="0" u="none" strike="noStrike" kern="1200" cap="none" spc="0" normalizeH="0" baseline="0">
                <a:solidFill>
                  <a:srgbClr val="002060"/>
                </a:solidFill>
                <a:effectLst/>
                <a:uLnTx/>
                <a:uFillTx/>
                <a:latin typeface="나눔스퀘어 ExtraBold"/>
                <a:ea typeface="나눔스퀘어 ExtraBold"/>
                <a:cs typeface="+mn-cs"/>
              </a:rPr>
              <a:t>목  차</a:t>
            </a:r>
            <a:endParaRPr kumimoji="0" lang="ko-KR" altLang="en-US" sz="2800" b="0" i="0" u="none" strike="noStrike" kern="1200" cap="none" spc="0" normalizeH="0" baseline="0">
              <a:solidFill>
                <a:srgbClr val="002060"/>
              </a:solidFill>
              <a:latin typeface="나눔스퀘어 ExtraBold"/>
              <a:ea typeface="나눔스퀘어 ExtraBold"/>
              <a:cs typeface="+mn-cs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1547664" y="1700808"/>
            <a:ext cx="6984776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00050" lvl="0" indent="-400050">
              <a:lnSpc>
                <a:spcPct val="200000"/>
              </a:lnSpc>
              <a:buFont typeface="+mj-lt"/>
              <a:buAutoNum type="romanUcPeriod"/>
              <a:defRPr/>
            </a:pPr>
            <a:r>
              <a:rPr lang="ko-KR" altLang="en-US" sz="1400" b="1" dirty="0">
                <a:solidFill>
                  <a:prstClr val="black"/>
                </a:solidFill>
                <a:latin typeface="나눔스퀘어 ExtraBold"/>
                <a:ea typeface="나눔스퀘어 ExtraBold"/>
              </a:rPr>
              <a:t>개회식 ∙∙∙∙∙∙∙∙∙∙∙∙∙∙∙∙∙∙∙∙∙∙∙∙∙∙∙∙∙∙∙∙∙∙∙∙∙∙∙∙∙∙∙∙∙∙∙∙∙∙∙∙∙∙∙∙∙∙∙∙∙∙∙∙∙∙∙∙∙∙∙∙∙∙∙∙∙∙∙∙∙∙∙∙∙∙∙  </a:t>
            </a:r>
            <a:r>
              <a:rPr lang="en-US" altLang="ko-KR" sz="1400" b="1" dirty="0">
                <a:solidFill>
                  <a:prstClr val="black"/>
                </a:solidFill>
                <a:latin typeface="나눔스퀘어 ExtraBold"/>
                <a:ea typeface="나눔스퀘어 ExtraBold"/>
              </a:rPr>
              <a:t>3</a:t>
            </a:r>
          </a:p>
          <a:p>
            <a:pPr marL="400050" lvl="0" indent="-400050">
              <a:lnSpc>
                <a:spcPct val="200000"/>
              </a:lnSpc>
              <a:buFont typeface="+mj-lt"/>
              <a:buAutoNum type="romanUcPeriod"/>
              <a:defRPr/>
            </a:pPr>
            <a:r>
              <a:rPr lang="en-US" altLang="ko-KR" sz="1400" b="1" dirty="0">
                <a:solidFill>
                  <a:prstClr val="black"/>
                </a:solidFill>
                <a:latin typeface="나눔스퀘어 ExtraBold"/>
                <a:ea typeface="나눔스퀘어 ExtraBold"/>
              </a:rPr>
              <a:t>RC</a:t>
            </a:r>
            <a:r>
              <a:rPr lang="ko-KR" altLang="en-US" sz="1400" b="1" dirty="0">
                <a:solidFill>
                  <a:prstClr val="black"/>
                </a:solidFill>
                <a:latin typeface="나눔스퀘어 ExtraBold"/>
                <a:ea typeface="나눔스퀘어 ExtraBold"/>
              </a:rPr>
              <a:t>센터 오리엔테이션 프로그램∙∙∙∙∙∙∙∙∙∙∙∙∙∙∙∙∙∙∙∙∙∙∙∙∙∙∙∙∙∙∙∙∙∙∙∙∙∙∙∙∙∙∙∙∙∙∙∙∙∙∙∙∙∙∙∙∙ </a:t>
            </a:r>
            <a:r>
              <a:rPr lang="en-US" altLang="ko-KR" sz="1400" b="1" dirty="0">
                <a:solidFill>
                  <a:prstClr val="black"/>
                </a:solidFill>
                <a:latin typeface="나눔스퀘어 ExtraBold"/>
                <a:ea typeface="나눔스퀘어 ExtraBold"/>
              </a:rPr>
              <a:t>4</a:t>
            </a:r>
          </a:p>
          <a:p>
            <a:pPr marL="400050" lvl="0" indent="-400050">
              <a:lnSpc>
                <a:spcPct val="200000"/>
              </a:lnSpc>
              <a:buFont typeface="+mj-lt"/>
              <a:buAutoNum type="romanUcPeriod"/>
              <a:defRPr/>
            </a:pPr>
            <a:r>
              <a:rPr lang="en-US" altLang="ko-KR" sz="1400" b="1" dirty="0">
                <a:solidFill>
                  <a:prstClr val="black"/>
                </a:solidFill>
                <a:latin typeface="나눔스퀘어 ExtraBold"/>
                <a:ea typeface="나눔스퀘어 ExtraBold"/>
              </a:rPr>
              <a:t> </a:t>
            </a:r>
            <a:r>
              <a:rPr kumimoji="0" lang="en-US" altLang="ko-KR" sz="1400" b="1" i="0" u="none" strike="noStrike" kern="1200" cap="none" spc="0" normalizeH="0" baseline="0" dirty="0">
                <a:solidFill>
                  <a:prstClr val="black"/>
                </a:solidFill>
                <a:effectLst/>
                <a:uLnTx/>
                <a:uFillTx/>
                <a:latin typeface="나눔스퀘어 ExtraBold"/>
                <a:ea typeface="나눔스퀘어 ExtraBold"/>
              </a:rPr>
              <a:t>2019</a:t>
            </a:r>
            <a:r>
              <a:rPr kumimoji="0" lang="ko-KR" altLang="en-US" sz="1400" b="1" i="0" u="none" strike="noStrike" kern="1200" cap="none" spc="0" normalizeH="0" baseline="0" dirty="0">
                <a:solidFill>
                  <a:prstClr val="black"/>
                </a:solidFill>
                <a:effectLst/>
                <a:uLnTx/>
                <a:uFillTx/>
                <a:latin typeface="나눔스퀘어 ExtraBold"/>
                <a:ea typeface="나눔스퀘어 ExtraBold"/>
              </a:rPr>
              <a:t>학년도 주요 활동보고 ∙∙∙∙∙∙∙∙</a:t>
            </a:r>
            <a:r>
              <a:rPr lang="ko-KR" altLang="en-US" sz="1400" b="1" dirty="0">
                <a:solidFill>
                  <a:prstClr val="black"/>
                </a:solidFill>
                <a:latin typeface="나눔스퀘어 ExtraBold"/>
                <a:ea typeface="나눔스퀘어 ExtraBold"/>
              </a:rPr>
              <a:t>∙∙∙∙∙∙∙∙∙∙∙∙∙∙∙∙∙∙∙∙∙∙∙∙∙∙∙∙∙∙∙∙∙∙∙∙∙∙∙∙∙∙∙∙∙</a:t>
            </a:r>
            <a:r>
              <a:rPr kumimoji="0" lang="ko-KR" altLang="en-US" sz="1400" b="1" i="0" u="none" strike="noStrike" kern="1200" cap="none" spc="0" normalizeH="0" baseline="0" dirty="0">
                <a:solidFill>
                  <a:prstClr val="black"/>
                </a:solidFill>
                <a:effectLst/>
                <a:uLnTx/>
                <a:uFillTx/>
                <a:latin typeface="나눔스퀘어 ExtraBold"/>
                <a:ea typeface="나눔스퀘어 ExtraBold"/>
              </a:rPr>
              <a:t>∙∙∙∙∙∙∙∙ </a:t>
            </a:r>
            <a:r>
              <a:rPr kumimoji="0" lang="en-US" altLang="ko-KR" sz="1400" b="1" i="0" u="none" strike="noStrike" kern="1200" cap="none" spc="0" normalizeH="0" baseline="0" dirty="0">
                <a:solidFill>
                  <a:prstClr val="black"/>
                </a:solidFill>
                <a:effectLst/>
                <a:uLnTx/>
                <a:uFillTx/>
                <a:latin typeface="나눔스퀘어 ExtraBold"/>
                <a:ea typeface="나눔스퀘어 ExtraBold"/>
              </a:rPr>
              <a:t>5</a:t>
            </a:r>
          </a:p>
          <a:p>
            <a:pPr marL="400050" lvl="0" indent="-400050">
              <a:lnSpc>
                <a:spcPct val="200000"/>
              </a:lnSpc>
              <a:buFont typeface="+mj-lt"/>
              <a:buAutoNum type="romanUcPeriod"/>
              <a:defRPr/>
            </a:pPr>
            <a:r>
              <a:rPr lang="en-US" altLang="ko-KR" sz="1400" b="1" dirty="0">
                <a:solidFill>
                  <a:prstClr val="black"/>
                </a:solidFill>
                <a:latin typeface="나눔스퀘어 ExtraBold"/>
                <a:ea typeface="나눔스퀘어 ExtraBold"/>
              </a:rPr>
              <a:t>RC</a:t>
            </a:r>
            <a:r>
              <a:rPr lang="ko-KR" altLang="en-US" sz="1400" b="1" dirty="0">
                <a:solidFill>
                  <a:prstClr val="black"/>
                </a:solidFill>
                <a:latin typeface="나눔스퀘어 ExtraBold"/>
                <a:ea typeface="나눔스퀘어 ExtraBold"/>
              </a:rPr>
              <a:t>센터 및 </a:t>
            </a:r>
            <a:r>
              <a:rPr lang="ko-KR" altLang="en-US" sz="1400" b="1" dirty="0" err="1">
                <a:solidFill>
                  <a:prstClr val="black"/>
                </a:solidFill>
                <a:latin typeface="나눔스퀘어 ExtraBold"/>
                <a:ea typeface="나눔스퀘어 ExtraBold"/>
              </a:rPr>
              <a:t>창의인재원</a:t>
            </a:r>
            <a:r>
              <a:rPr lang="ko-KR" altLang="en-US" sz="1400" b="1" dirty="0">
                <a:solidFill>
                  <a:prstClr val="black"/>
                </a:solidFill>
                <a:latin typeface="나눔스퀘어 ExtraBold"/>
                <a:ea typeface="나눔스퀘어 ExtraBold"/>
              </a:rPr>
              <a:t> 행정 운영 ∙∙∙∙∙∙∙∙∙∙∙∙∙∙∙∙∙∙∙∙∙∙∙∙∙∙∙∙∙∙∙∙∙∙∙∙∙∙∙∙∙∙∙∙∙∙∙∙∙∙∙∙∙ </a:t>
            </a:r>
            <a:r>
              <a:rPr kumimoji="0" lang="en-US" altLang="ko-KR" sz="1400" b="1" i="0" u="none" strike="noStrike" kern="1200" cap="none" spc="0" normalizeH="0" baseline="0" dirty="0">
                <a:solidFill>
                  <a:prstClr val="black"/>
                </a:solidFill>
                <a:effectLst/>
                <a:uLnTx/>
                <a:uFillTx/>
                <a:latin typeface="나눔스퀘어 ExtraBold"/>
                <a:ea typeface="나눔스퀘어 ExtraBold"/>
              </a:rPr>
              <a:t>11</a:t>
            </a:r>
          </a:p>
          <a:p>
            <a:pPr marL="685800" lvl="1" indent="-228600">
              <a:lnSpc>
                <a:spcPct val="200000"/>
              </a:lnSpc>
              <a:buFont typeface="+mj-lt"/>
              <a:buAutoNum type="arabicPeriod"/>
              <a:defRPr/>
            </a:pPr>
            <a:r>
              <a:rPr lang="en-US" altLang="ko-KR" sz="1200" dirty="0">
                <a:solidFill>
                  <a:prstClr val="black"/>
                </a:solidFill>
                <a:latin typeface="나눔스퀘어 ExtraBold"/>
                <a:ea typeface="나눔스퀘어 ExtraBold"/>
              </a:rPr>
              <a:t>RC</a:t>
            </a:r>
            <a:r>
              <a:rPr lang="ko-KR" altLang="en-US" sz="1200" dirty="0">
                <a:solidFill>
                  <a:prstClr val="black"/>
                </a:solidFill>
                <a:latin typeface="나눔스퀘어 ExtraBold"/>
                <a:ea typeface="나눔스퀘어 ExtraBold"/>
              </a:rPr>
              <a:t>센터 </a:t>
            </a:r>
            <a:r>
              <a:rPr kumimoji="0" lang="ko-KR" altLang="en-US" sz="1200" b="0" i="0" u="none" strike="noStrike" kern="1200" cap="none" spc="0" normalizeH="0" baseline="0" dirty="0">
                <a:solidFill>
                  <a:prstClr val="black"/>
                </a:solidFill>
                <a:effectLst/>
                <a:uLnTx/>
                <a:uFillTx/>
                <a:latin typeface="나눔스퀘어 ExtraBold"/>
                <a:ea typeface="나눔스퀘어 ExtraBold"/>
                <a:cs typeface="+mn-cs"/>
              </a:rPr>
              <a:t>운영지침 </a:t>
            </a:r>
            <a:r>
              <a:rPr lang="ko-KR" altLang="en-US" sz="1200" dirty="0">
                <a:solidFill>
                  <a:prstClr val="black"/>
                </a:solidFill>
                <a:latin typeface="나눔스퀘어 ExtraBold"/>
                <a:ea typeface="나눔스퀘어 ExtraBold"/>
              </a:rPr>
              <a:t>안내 ∙∙∙∙∙∙∙∙∙∙∙∙∙∙∙∙∙∙∙∙∙∙∙∙∙∙∙∙∙∙∙∙∙∙∙∙∙∙∙∙∙∙∙∙∙∙∙∙∙∙∙∙∙∙∙∙∙∙∙∙∙∙∙∙∙∙∙∙∙∙∙∙∙∙∙∙∙ </a:t>
            </a:r>
            <a:r>
              <a:rPr lang="en-US" altLang="ko-KR" sz="1200" dirty="0">
                <a:solidFill>
                  <a:prstClr val="black"/>
                </a:solidFill>
                <a:latin typeface="나눔스퀘어 ExtraBold"/>
                <a:ea typeface="나눔스퀘어 ExtraBold"/>
              </a:rPr>
              <a:t>12</a:t>
            </a:r>
          </a:p>
          <a:p>
            <a:pPr marL="685800" lvl="1" indent="-228600">
              <a:lnSpc>
                <a:spcPct val="200000"/>
              </a:lnSpc>
              <a:buFont typeface="+mj-lt"/>
              <a:buAutoNum type="arabicPeriod"/>
              <a:defRPr/>
            </a:pPr>
            <a:r>
              <a:rPr lang="en-US" altLang="ko-KR" sz="1200" dirty="0">
                <a:solidFill>
                  <a:prstClr val="black"/>
                </a:solidFill>
                <a:latin typeface="나눔스퀘어 ExtraBold"/>
                <a:ea typeface="나눔스퀘어 ExtraBold"/>
              </a:rPr>
              <a:t>RC</a:t>
            </a:r>
            <a:r>
              <a:rPr lang="ko-KR" altLang="en-US" sz="1200" dirty="0">
                <a:solidFill>
                  <a:prstClr val="black"/>
                </a:solidFill>
                <a:latin typeface="나눔스퀘어 ExtraBold"/>
                <a:ea typeface="나눔스퀘어 ExtraBold"/>
              </a:rPr>
              <a:t>센터 </a:t>
            </a:r>
            <a:r>
              <a:rPr kumimoji="0" lang="ko-KR" altLang="en-US" sz="1200" b="0" i="0" u="none" strike="noStrike" kern="1200" cap="none" spc="0" normalizeH="0" baseline="0" dirty="0" err="1">
                <a:solidFill>
                  <a:prstClr val="black"/>
                </a:solidFill>
                <a:effectLst/>
                <a:uLnTx/>
                <a:uFillTx/>
                <a:latin typeface="나눔스퀘어 ExtraBold"/>
                <a:ea typeface="나눔스퀘어 ExtraBold"/>
                <a:cs typeface="+mn-cs"/>
              </a:rPr>
              <a:t>수료기준</a:t>
            </a:r>
            <a:r>
              <a:rPr kumimoji="0" lang="ko-KR" altLang="en-US" sz="1200" b="0" i="0" u="none" strike="noStrike" kern="1200" cap="none" spc="0" normalizeH="0" baseline="0" dirty="0">
                <a:solidFill>
                  <a:prstClr val="black"/>
                </a:solidFill>
                <a:effectLst/>
                <a:uLnTx/>
                <a:uFillTx/>
                <a:latin typeface="나눔스퀘어 ExtraBold"/>
                <a:ea typeface="나눔스퀘어 ExtraBold"/>
                <a:cs typeface="+mn-cs"/>
              </a:rPr>
              <a:t> </a:t>
            </a:r>
            <a:r>
              <a:rPr kumimoji="0" lang="ko-KR" altLang="en-US" sz="1200" b="0" i="0" u="none" strike="noStrike" kern="1200" cap="none" spc="0" normalizeH="0" baseline="0" dirty="0">
                <a:solidFill>
                  <a:prstClr val="black"/>
                </a:solidFill>
                <a:effectLst/>
                <a:uLnTx/>
                <a:uFillTx/>
                <a:latin typeface="나눔스퀘어 ExtraBold"/>
                <a:ea typeface="나눔스퀘어 ExtraBold"/>
              </a:rPr>
              <a:t>∙∙∙∙∙∙∙∙∙∙∙∙∙</a:t>
            </a:r>
            <a:r>
              <a:rPr lang="ko-KR" altLang="en-US" sz="1200" dirty="0">
                <a:solidFill>
                  <a:prstClr val="black"/>
                </a:solidFill>
                <a:latin typeface="나눔스퀘어 ExtraBold"/>
                <a:ea typeface="나눔스퀘어 ExtraBold"/>
              </a:rPr>
              <a:t>∙∙∙∙∙∙∙∙∙∙∙∙∙∙∙∙∙∙∙∙∙∙∙∙∙∙∙∙∙∙∙∙∙∙∙∙∙∙∙∙∙∙∙∙∙∙∙∙∙∙∙</a:t>
            </a:r>
            <a:r>
              <a:rPr kumimoji="0" lang="ko-KR" altLang="en-US" sz="1200" b="0" i="0" u="none" strike="noStrike" kern="1200" cap="none" spc="0" normalizeH="0" baseline="0" dirty="0">
                <a:solidFill>
                  <a:prstClr val="black"/>
                </a:solidFill>
                <a:effectLst/>
                <a:uLnTx/>
                <a:uFillTx/>
                <a:latin typeface="나눔스퀘어 ExtraBold"/>
                <a:ea typeface="나눔스퀘어 ExtraBold"/>
              </a:rPr>
              <a:t>∙∙∙∙</a:t>
            </a:r>
            <a:r>
              <a:rPr lang="ko-KR" altLang="en-US" sz="1200" dirty="0">
                <a:solidFill>
                  <a:prstClr val="black"/>
                </a:solidFill>
                <a:latin typeface="나눔스퀘어 ExtraBold"/>
                <a:ea typeface="나눔스퀘어 ExtraBold"/>
              </a:rPr>
              <a:t>∙∙∙∙∙∙∙∙∙∙∙∙∙∙∙∙ </a:t>
            </a:r>
            <a:r>
              <a:rPr lang="en-US" altLang="ko-KR" sz="1200" dirty="0">
                <a:solidFill>
                  <a:prstClr val="black"/>
                </a:solidFill>
                <a:latin typeface="나눔스퀘어 ExtraBold"/>
                <a:ea typeface="나눔스퀘어 ExtraBold"/>
              </a:rPr>
              <a:t>13</a:t>
            </a:r>
          </a:p>
          <a:p>
            <a:pPr marL="685800" lvl="1" indent="-228600">
              <a:lnSpc>
                <a:spcPct val="200000"/>
              </a:lnSpc>
              <a:buFont typeface="+mj-lt"/>
              <a:buAutoNum type="arabicPeriod"/>
              <a:defRPr/>
            </a:pPr>
            <a:r>
              <a:rPr lang="ko-KR" altLang="en-US" sz="1200" dirty="0">
                <a:solidFill>
                  <a:prstClr val="black"/>
                </a:solidFill>
                <a:latin typeface="나눔스퀘어 ExtraBold"/>
                <a:ea typeface="나눔스퀘어 ExtraBold"/>
              </a:rPr>
              <a:t>리더십 하우스 교육 프로그램 운영 방향∙∙∙∙∙∙∙∙∙∙∙∙∙∙∙∙∙∙∙∙∙∙∙∙∙∙∙∙∙∙∙∙∙∙∙∙∙∙∙∙∙∙∙∙∙∙∙∙∙∙∙∙∙∙∙∙ </a:t>
            </a:r>
            <a:r>
              <a:rPr lang="en-US" altLang="ko-KR" sz="1200" dirty="0">
                <a:solidFill>
                  <a:prstClr val="black"/>
                </a:solidFill>
                <a:latin typeface="나눔스퀘어 ExtraBold"/>
                <a:ea typeface="나눔스퀘어 ExtraBold"/>
              </a:rPr>
              <a:t>14</a:t>
            </a:r>
          </a:p>
          <a:p>
            <a:pPr marL="400050" lvl="0" indent="-400050">
              <a:lnSpc>
                <a:spcPct val="200000"/>
              </a:lnSpc>
              <a:buFont typeface="+mj-lt"/>
              <a:buAutoNum type="romanUcPeriod" startAt="5"/>
              <a:defRPr/>
            </a:pPr>
            <a:r>
              <a:rPr lang="ko-KR" altLang="en-US" sz="1400" b="1" dirty="0">
                <a:latin typeface="나눔스퀘어 ExtraBold"/>
                <a:ea typeface="나눔스퀘어 ExtraBold"/>
                <a:cs typeface="함초롬바탕"/>
              </a:rPr>
              <a:t>개인 </a:t>
            </a:r>
            <a:r>
              <a:rPr lang="en-US" altLang="ko-KR" sz="1400" b="1" dirty="0">
                <a:latin typeface="나눔스퀘어 ExtraBold"/>
                <a:ea typeface="나눔스퀘어 ExtraBold"/>
                <a:cs typeface="함초롬바탕"/>
              </a:rPr>
              <a:t>Activity </a:t>
            </a:r>
            <a:r>
              <a:rPr lang="ko-KR" altLang="en-US" sz="1400" b="1" dirty="0">
                <a:latin typeface="나눔스퀘어 ExtraBold"/>
                <a:ea typeface="나눔스퀘어 ExtraBold"/>
                <a:cs typeface="함초롬바탕"/>
              </a:rPr>
              <a:t>운영 방안 및 </a:t>
            </a:r>
            <a:r>
              <a:rPr lang="en-US" altLang="ko-KR" sz="1400" b="1" dirty="0">
                <a:latin typeface="나눔스퀘어 ExtraBold"/>
                <a:ea typeface="나눔스퀘어 ExtraBold"/>
                <a:cs typeface="함초롬바탕"/>
              </a:rPr>
              <a:t>RC </a:t>
            </a:r>
            <a:r>
              <a:rPr lang="ko-KR" altLang="en-US" sz="1400" b="1" dirty="0">
                <a:latin typeface="나눔스퀘어 ExtraBold"/>
                <a:ea typeface="나눔스퀘어 ExtraBold"/>
                <a:cs typeface="함초롬바탕"/>
              </a:rPr>
              <a:t>교육프로그램 신청 </a:t>
            </a:r>
            <a:r>
              <a:rPr lang="ko-KR" altLang="en-US" sz="1400" dirty="0">
                <a:solidFill>
                  <a:prstClr val="black"/>
                </a:solidFill>
                <a:latin typeface="나눔스퀘어 ExtraBold"/>
                <a:ea typeface="나눔스퀘어 ExtraBold"/>
              </a:rPr>
              <a:t>∙∙∙∙∙∙∙∙∙∙∙∙∙∙∙∙∙∙∙∙∙∙∙∙∙∙∙∙∙∙ </a:t>
            </a:r>
            <a:r>
              <a:rPr lang="en-US" altLang="ko-KR" sz="1400" dirty="0">
                <a:solidFill>
                  <a:prstClr val="black"/>
                </a:solidFill>
                <a:latin typeface="나눔스퀘어 ExtraBold"/>
                <a:ea typeface="나눔스퀘어 ExtraBold"/>
              </a:rPr>
              <a:t>20</a:t>
            </a:r>
          </a:p>
          <a:p>
            <a:pPr marL="685800" lvl="1" indent="-228600">
              <a:lnSpc>
                <a:spcPct val="200000"/>
              </a:lnSpc>
              <a:buFont typeface="+mj-lt"/>
              <a:buAutoNum type="arabicPeriod"/>
              <a:defRPr/>
            </a:pPr>
            <a:r>
              <a:rPr lang="ko-KR" altLang="en-US" sz="1200" b="1" dirty="0">
                <a:latin typeface="+mn-ea"/>
              </a:rPr>
              <a:t>개인 </a:t>
            </a:r>
            <a:r>
              <a:rPr lang="en-US" altLang="ko-KR" sz="1200" b="1" dirty="0">
                <a:latin typeface="+mn-ea"/>
              </a:rPr>
              <a:t>Activities </a:t>
            </a:r>
            <a:r>
              <a:rPr lang="ko-KR" altLang="en-US" sz="1200" b="1" dirty="0">
                <a:latin typeface="+mn-ea"/>
              </a:rPr>
              <a:t>운영 방안</a:t>
            </a:r>
            <a:r>
              <a:rPr lang="en-US" altLang="ko-KR" sz="1200" b="1" dirty="0">
                <a:latin typeface="+mn-ea"/>
              </a:rPr>
              <a:t> </a:t>
            </a:r>
            <a:r>
              <a:rPr lang="ko-KR" altLang="en-US" sz="1200" dirty="0">
                <a:solidFill>
                  <a:prstClr val="black"/>
                </a:solidFill>
                <a:latin typeface="나눔스퀘어 ExtraBold"/>
                <a:ea typeface="나눔스퀘어 ExtraBold"/>
              </a:rPr>
              <a:t>∙∙∙∙∙∙∙∙∙∙∙∙∙∙∙∙∙∙∙∙∙∙∙∙∙∙∙∙∙∙∙∙∙∙∙∙∙∙∙∙∙∙∙∙∙∙∙∙∙∙∙∙∙∙∙∙∙∙∙∙∙∙∙∙∙∙∙∙∙ </a:t>
            </a:r>
            <a:r>
              <a:rPr lang="en-US" altLang="ko-KR" sz="1200" dirty="0">
                <a:solidFill>
                  <a:prstClr val="black"/>
                </a:solidFill>
                <a:latin typeface="나눔스퀘어 ExtraBold"/>
                <a:ea typeface="나눔스퀘어 ExtraBold"/>
              </a:rPr>
              <a:t>20</a:t>
            </a:r>
          </a:p>
          <a:p>
            <a:pPr marL="685800" lvl="1" indent="-228600">
              <a:lnSpc>
                <a:spcPct val="200000"/>
              </a:lnSpc>
              <a:buFont typeface="+mj-lt"/>
              <a:buAutoNum type="arabicPeriod"/>
              <a:defRPr/>
            </a:pPr>
            <a:r>
              <a:rPr lang="ko-KR" altLang="en-US" sz="1200" dirty="0">
                <a:solidFill>
                  <a:prstClr val="black"/>
                </a:solidFill>
                <a:latin typeface="나눔스퀘어 ExtraBold"/>
                <a:ea typeface="나눔스퀘어 ExtraBold"/>
              </a:rPr>
              <a:t>홈페이지 및 </a:t>
            </a:r>
            <a:r>
              <a:rPr lang="en-US" altLang="ko-KR" sz="1200" dirty="0">
                <a:solidFill>
                  <a:prstClr val="black"/>
                </a:solidFill>
                <a:latin typeface="나눔스퀘어 ExtraBold"/>
                <a:ea typeface="나눔스퀘어 ExtraBold"/>
              </a:rPr>
              <a:t>WALLET </a:t>
            </a:r>
            <a:r>
              <a:rPr lang="ko-KR" altLang="en-US" sz="1200" dirty="0">
                <a:solidFill>
                  <a:prstClr val="black"/>
                </a:solidFill>
                <a:latin typeface="나눔스퀘어 ExtraBold"/>
                <a:ea typeface="나눔스퀘어 ExtraBold"/>
              </a:rPr>
              <a:t>사용방법 ∙∙∙∙∙∙∙∙∙∙∙∙∙∙∙∙∙∙∙∙∙∙∙∙∙∙∙∙∙∙∙∙∙∙∙∙∙∙∙∙∙∙∙∙∙∙∙∙∙∙∙∙∙∙∙∙∙∙∙∙∙∙∙∙∙ </a:t>
            </a:r>
            <a:r>
              <a:rPr lang="en-US" altLang="ko-KR" sz="1200" dirty="0">
                <a:solidFill>
                  <a:prstClr val="black"/>
                </a:solidFill>
                <a:latin typeface="나눔스퀘어 ExtraBold"/>
                <a:ea typeface="나눔스퀘어 ExtraBold"/>
              </a:rPr>
              <a:t>21</a:t>
            </a:r>
            <a:r>
              <a:rPr lang="ko-KR" altLang="en-US" sz="1200" dirty="0">
                <a:solidFill>
                  <a:prstClr val="black"/>
                </a:solidFill>
                <a:latin typeface="나눔스퀘어 ExtraBold"/>
                <a:ea typeface="나눔스퀘어 ExtraBold"/>
              </a:rPr>
              <a:t> </a:t>
            </a:r>
          </a:p>
          <a:p>
            <a:pPr marL="685800" lvl="1" indent="-228600">
              <a:lnSpc>
                <a:spcPct val="200000"/>
              </a:lnSpc>
              <a:buFont typeface="+mj-lt"/>
              <a:buAutoNum type="arabicPeriod"/>
              <a:defRPr/>
            </a:pPr>
            <a:r>
              <a:rPr lang="ko-KR" altLang="en-US" sz="1200" dirty="0">
                <a:solidFill>
                  <a:prstClr val="black"/>
                </a:solidFill>
                <a:latin typeface="나눔스퀘어 ExtraBold"/>
                <a:ea typeface="나눔스퀘어 ExtraBold"/>
              </a:rPr>
              <a:t>교육 프로그램</a:t>
            </a:r>
            <a:r>
              <a:rPr lang="en-US" altLang="ko-KR" sz="1200" dirty="0">
                <a:solidFill>
                  <a:prstClr val="black"/>
                </a:solidFill>
                <a:latin typeface="나눔스퀘어 ExtraBold"/>
                <a:ea typeface="나눔스퀘어 ExtraBold"/>
              </a:rPr>
              <a:t> </a:t>
            </a:r>
            <a:r>
              <a:rPr lang="ko-KR" altLang="en-US" sz="1200" dirty="0">
                <a:solidFill>
                  <a:prstClr val="black"/>
                </a:solidFill>
                <a:latin typeface="나눔스퀘어 ExtraBold"/>
                <a:ea typeface="나눔스퀘어 ExtraBold"/>
              </a:rPr>
              <a:t>및 교육 일정 안내 ∙∙∙∙∙∙∙∙∙∙∙∙∙∙∙∙∙∙∙∙∙∙∙∙∙∙∙∙∙∙∙∙∙∙∙∙∙∙∙∙∙∙∙∙∙∙∙∙∙∙∙∙∙∙∙∙∙∙∙∙∙∙∙∙∙ </a:t>
            </a:r>
            <a:r>
              <a:rPr lang="en-US" altLang="ko-KR" sz="1200" dirty="0">
                <a:solidFill>
                  <a:prstClr val="black"/>
                </a:solidFill>
                <a:latin typeface="나눔스퀘어 ExtraBold"/>
                <a:ea typeface="나눔스퀘어 ExtraBold"/>
              </a:rPr>
              <a:t>25</a:t>
            </a:r>
          </a:p>
          <a:p>
            <a:pPr marL="400050" lvl="0" indent="-400050">
              <a:lnSpc>
                <a:spcPct val="200000"/>
              </a:lnSpc>
              <a:buFont typeface="+mj-lt"/>
              <a:buAutoNum type="romanUcPeriod" startAt="6"/>
              <a:defRPr/>
            </a:pPr>
            <a:r>
              <a:rPr kumimoji="0" lang="en-US" altLang="ko-KR" sz="1400" b="1" i="0" u="none" strike="noStrike" kern="1200" cap="none" spc="0" normalizeH="0" baseline="0" dirty="0">
                <a:solidFill>
                  <a:prstClr val="black"/>
                </a:solidFill>
                <a:effectLst/>
                <a:uLnTx/>
                <a:uFillTx/>
                <a:latin typeface="나눔스퀘어 ExtraBold"/>
                <a:ea typeface="나눔스퀘어 ExtraBold"/>
              </a:rPr>
              <a:t> </a:t>
            </a:r>
            <a:r>
              <a:rPr lang="en-US" altLang="ko-KR" sz="1400" b="1" dirty="0">
                <a:solidFill>
                  <a:prstClr val="black"/>
                </a:solidFill>
                <a:latin typeface="나눔스퀘어 ExtraBold"/>
                <a:ea typeface="나눔스퀘어 ExtraBold"/>
              </a:rPr>
              <a:t>RA </a:t>
            </a:r>
            <a:r>
              <a:rPr lang="ko-KR" altLang="en-US" sz="1400" b="1" dirty="0">
                <a:solidFill>
                  <a:prstClr val="black"/>
                </a:solidFill>
                <a:latin typeface="나눔스퀘어 ExtraBold"/>
                <a:ea typeface="나눔스퀘어 ExtraBold"/>
              </a:rPr>
              <a:t>주관 </a:t>
            </a:r>
            <a:r>
              <a:rPr lang="ko-KR" altLang="en-US" sz="1400" b="1" dirty="0" err="1">
                <a:solidFill>
                  <a:prstClr val="black"/>
                </a:solidFill>
                <a:latin typeface="나눔스퀘어 ExtraBold"/>
                <a:ea typeface="나눔스퀘어 ExtraBold"/>
              </a:rPr>
              <a:t>팀별</a:t>
            </a:r>
            <a:r>
              <a:rPr lang="ko-KR" altLang="en-US" sz="1400" b="1" dirty="0">
                <a:solidFill>
                  <a:prstClr val="black"/>
                </a:solidFill>
                <a:latin typeface="나눔스퀘어 ExtraBold"/>
                <a:ea typeface="나눔스퀘어 ExtraBold"/>
              </a:rPr>
              <a:t> 활동 </a:t>
            </a:r>
            <a:r>
              <a:rPr lang="en-US" altLang="ko-KR" sz="1400" b="1" dirty="0">
                <a:solidFill>
                  <a:prstClr val="black"/>
                </a:solidFill>
                <a:latin typeface="나눔스퀘어 ExtraBold"/>
                <a:ea typeface="나눔스퀘어 ExtraBold"/>
              </a:rPr>
              <a:t>Team Project </a:t>
            </a:r>
            <a:r>
              <a:rPr lang="ko-KR" altLang="en-US" sz="1400" b="1" dirty="0">
                <a:solidFill>
                  <a:prstClr val="black"/>
                </a:solidFill>
                <a:latin typeface="나눔스퀘어 ExtraBold"/>
                <a:ea typeface="나눔스퀘어 ExtraBold"/>
              </a:rPr>
              <a:t>∙∙∙∙∙∙∙∙∙∙∙∙∙∙∙∙∙∙∙∙∙∙∙∙∙∙∙∙∙∙∙∙∙∙∙∙∙∙∙∙∙∙∙∙∙∙∙∙∙ </a:t>
            </a:r>
            <a:r>
              <a:rPr lang="en-US" altLang="ko-KR" sz="1400" b="1" dirty="0">
                <a:solidFill>
                  <a:prstClr val="black"/>
                </a:solidFill>
                <a:latin typeface="나눔스퀘어 ExtraBold"/>
                <a:ea typeface="나눔스퀘어 ExtraBold"/>
              </a:rPr>
              <a:t>30</a:t>
            </a:r>
            <a:endParaRPr kumimoji="0" lang="ko-KR" altLang="en-US" sz="1400" b="1" i="0" u="none" strike="noStrike" kern="1200" cap="none" spc="0" normalizeH="0" baseline="0" dirty="0">
              <a:solidFill>
                <a:prstClr val="black"/>
              </a:solidFill>
              <a:effectLst/>
              <a:uLnTx/>
              <a:uFillTx/>
              <a:latin typeface="나눔스퀘어 ExtraBold"/>
              <a:ea typeface="나눔스퀘어 ExtraBold"/>
            </a:endParaRPr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F34125B-B10C-4C48-A665-7E0B1C4CDD88}" type="slidenum">
              <a:rPr lang="en-US" altLang="en-US"/>
              <a:pPr lvl="0">
                <a:defRPr/>
              </a:pPr>
              <a:t>2</a:t>
            </a:fld>
            <a:endParaRPr lang="en-US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3347864" y="2348880"/>
            <a:ext cx="2238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altLang="ko-KR" sz="2800" dirty="0">
                <a:solidFill>
                  <a:srgbClr val="00206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Ⅰ. </a:t>
            </a: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개회식</a:t>
            </a:r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3</a:t>
            </a:fld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2627784" y="3501008"/>
            <a:ext cx="3888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개회사 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: </a:t>
            </a:r>
            <a:r>
              <a:rPr lang="ko-KR" altLang="en-US" dirty="0" err="1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박범영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한양인재개발원장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3851920" y="5013176"/>
            <a:ext cx="1506041" cy="7628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953592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8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8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3201591" y="1146230"/>
            <a:ext cx="345876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00050" indent="-400050" fontAlgn="base" latinLnBrk="0">
              <a:buFont typeface="+mj-lt"/>
              <a:buAutoNum type="romanUcPeriod" startAt="2"/>
            </a:pPr>
            <a:r>
              <a:rPr lang="en-US" altLang="ko-KR" sz="1600" b="1" dirty="0">
                <a:solidFill>
                  <a:srgbClr val="002060"/>
                </a:solidFill>
                <a:latin typeface="+mn-ea"/>
              </a:rPr>
              <a:t>RC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센터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</a:rPr>
              <a:t> 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오리엔테이션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</a:rPr>
              <a:t> 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프로그램</a:t>
            </a:r>
          </a:p>
        </p:txBody>
      </p:sp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7726817"/>
              </p:ext>
            </p:extLst>
          </p:nvPr>
        </p:nvGraphicFramePr>
        <p:xfrm>
          <a:off x="755576" y="1700807"/>
          <a:ext cx="7704856" cy="43043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53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76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555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878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0837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6828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1200" baseline="0" dirty="0">
                          <a:solidFill>
                            <a:schemeClr val="lt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일정</a:t>
                      </a:r>
                    </a:p>
                  </a:txBody>
                  <a:tcPr marL="39439" marR="39439" marT="29353" marB="2935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시간</a:t>
                      </a:r>
                    </a:p>
                  </a:txBody>
                  <a:tcPr marL="39439" marR="39439" marT="29353" marB="2935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제목</a:t>
                      </a:r>
                    </a:p>
                  </a:txBody>
                  <a:tcPr marL="39439" marR="39439" marT="29353" marB="2935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내용</a:t>
                      </a:r>
                    </a:p>
                  </a:txBody>
                  <a:tcPr marL="39439" marR="39439" marT="29353" marB="2935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비고</a:t>
                      </a:r>
                    </a:p>
                  </a:txBody>
                  <a:tcPr marL="39439" marR="39439" marT="29353" marB="2935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5150">
                <a:tc rowSpan="10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9</a:t>
                      </a:r>
                      <a:r>
                        <a:rPr lang="ko-KR" altLang="en-US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월</a:t>
                      </a:r>
                      <a:r>
                        <a:rPr lang="en-US" altLang="ko-KR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4</a:t>
                      </a:r>
                      <a:r>
                        <a:rPr lang="ko-KR" altLang="en-US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일</a:t>
                      </a:r>
                      <a:r>
                        <a:rPr lang="en-US" altLang="ko-KR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(</a:t>
                      </a:r>
                      <a:r>
                        <a:rPr lang="ko-KR" altLang="en-US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수</a:t>
                      </a:r>
                      <a:r>
                        <a:rPr lang="en-US" altLang="ko-KR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)</a:t>
                      </a:r>
                    </a:p>
                  </a:txBody>
                  <a:tcPr marL="39439" marR="39439" marT="29353" marB="2935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18:00~19:00</a:t>
                      </a:r>
                      <a:endParaRPr lang="ko-KR" altLang="en-US" sz="1000" b="1" dirty="0"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 marL="39439" marR="39439" marT="29353" marB="2935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식사</a:t>
                      </a:r>
                    </a:p>
                  </a:txBody>
                  <a:tcPr marL="39439" marR="39439" marT="29353" marB="2935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기숙사식당</a:t>
                      </a:r>
                      <a:r>
                        <a:rPr lang="en-US" altLang="ko-KR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altLang="en-US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창의인재원 교육관 </a:t>
                      </a:r>
                      <a:r>
                        <a:rPr lang="en-US" altLang="ko-KR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205 </a:t>
                      </a:r>
                      <a:r>
                        <a:rPr lang="ko-KR" altLang="en-US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강의실</a:t>
                      </a:r>
                    </a:p>
                  </a:txBody>
                  <a:tcPr marL="39439" marR="39439" marT="29353" marB="2935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-</a:t>
                      </a:r>
                    </a:p>
                  </a:txBody>
                  <a:tcPr marL="39439" marR="39439" marT="29353" marB="2935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5150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900" b="0" dirty="0"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39439" marR="39439" marT="29353" marB="2935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19:00~19:05</a:t>
                      </a:r>
                      <a:endParaRPr lang="ko-KR" altLang="en-US" sz="1000" b="1" dirty="0"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 marL="39439" marR="39439" marT="29353" marB="2935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개회 </a:t>
                      </a:r>
                    </a:p>
                  </a:txBody>
                  <a:tcPr marL="39439" marR="39439" marT="29353" marB="2935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Ⅰ. </a:t>
                      </a:r>
                      <a:r>
                        <a:rPr lang="ko-KR" altLang="en-US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개회식</a:t>
                      </a:r>
                      <a:endParaRPr lang="en-US" altLang="ko-KR" sz="1000" b="1" dirty="0"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 marL="39439" marR="39439" marT="29353" marB="2935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00" b="1" baseline="0" dirty="0" err="1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박범영</a:t>
                      </a:r>
                      <a:r>
                        <a:rPr lang="ko-KR" altLang="en-US" sz="1000" b="1" baseline="0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교수</a:t>
                      </a:r>
                      <a:endParaRPr lang="en-US" altLang="ko-KR" sz="1000" b="1" dirty="0"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 marL="39439" marR="39439" marT="29353" marB="2935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5150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900" b="0" dirty="0"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39439" marR="39439" marT="29353" marB="2935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19:05~19:10</a:t>
                      </a:r>
                      <a:endParaRPr lang="ko-KR" altLang="en-US" sz="1000" b="1" dirty="0"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 marL="39439" marR="39439" marT="29353" marB="2935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 err="1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스탭</a:t>
                      </a:r>
                      <a:r>
                        <a:rPr lang="ko-KR" altLang="en-US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소개</a:t>
                      </a:r>
                    </a:p>
                  </a:txBody>
                  <a:tcPr marL="39439" marR="39439" marT="29353" marB="2935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멘토</a:t>
                      </a:r>
                      <a:r>
                        <a:rPr lang="en-US" altLang="ko-KR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,</a:t>
                      </a:r>
                      <a:r>
                        <a:rPr lang="ko-KR" altLang="en-US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</a:t>
                      </a:r>
                      <a:r>
                        <a:rPr lang="ko-KR" altLang="en-US" sz="1000" b="1" dirty="0" err="1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교육조교</a:t>
                      </a:r>
                      <a:r>
                        <a:rPr lang="en-US" altLang="ko-KR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,</a:t>
                      </a:r>
                      <a:r>
                        <a:rPr lang="ko-KR" altLang="en-US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연구원</a:t>
                      </a:r>
                      <a:r>
                        <a:rPr lang="en-US" altLang="ko-KR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altLang="en-US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행정팀장</a:t>
                      </a:r>
                    </a:p>
                  </a:txBody>
                  <a:tcPr marL="39439" marR="39439" marT="29353" marB="2935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 err="1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문선경</a:t>
                      </a:r>
                      <a:r>
                        <a:rPr lang="ko-KR" altLang="en-US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연구원</a:t>
                      </a:r>
                      <a:endParaRPr lang="en-US" altLang="ko-KR" sz="1000" b="1" dirty="0"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 marL="39439" marR="39439" marT="29353" marB="2935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5150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900" b="0" dirty="0"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39439" marR="39439" marT="29353" marB="2935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19:10~19:15</a:t>
                      </a:r>
                      <a:endParaRPr lang="ko-KR" altLang="en-US" sz="1000" b="1" dirty="0"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 marL="39439" marR="39439" marT="29353" marB="2935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Ⅱ. RC</a:t>
                      </a:r>
                      <a:r>
                        <a:rPr lang="ko-KR" altLang="en-US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센터 오리엔테이션 프로그램</a:t>
                      </a:r>
                    </a:p>
                  </a:txBody>
                  <a:tcPr marL="39439" marR="39439" marT="29353" marB="2935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00" b="0" dirty="0"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39439" marR="39439" marT="29353" marB="2935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en-US" altLang="ko-KR" sz="1000" b="1" dirty="0"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 marL="39439" marR="39439" marT="29353" marB="2935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515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19:15~19:20</a:t>
                      </a:r>
                      <a:endParaRPr lang="ko-KR" altLang="en-US" sz="1000" b="1" dirty="0"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 marL="39439" marR="39439" marT="29353" marB="2935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Ⅲ. 2019</a:t>
                      </a:r>
                      <a:r>
                        <a:rPr lang="ko-KR" altLang="en-US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학년도 주요 활동보고</a:t>
                      </a:r>
                    </a:p>
                  </a:txBody>
                  <a:tcPr marL="39439" marR="39439" marT="29353" marB="2935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err="1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신주은</a:t>
                      </a:r>
                      <a:r>
                        <a:rPr lang="ko-KR" altLang="en-US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</a:t>
                      </a:r>
                      <a:r>
                        <a:rPr lang="ko-KR" altLang="en-US" sz="1000" b="1" dirty="0" err="1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교육조교</a:t>
                      </a:r>
                      <a:r>
                        <a:rPr lang="ko-KR" altLang="en-US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</a:t>
                      </a:r>
                      <a:endParaRPr lang="ko-KR" altLang="en-US" sz="1000" dirty="0"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 marL="39439" marR="39439" marT="29353" marB="2935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8840627"/>
                  </a:ext>
                </a:extLst>
              </a:tr>
              <a:tr h="275150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900" b="0" dirty="0"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39439" marR="39439" marT="29353" marB="2935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19:20~19:25</a:t>
                      </a:r>
                      <a:endParaRPr lang="ko-KR" altLang="en-US" sz="1000" b="1" dirty="0"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 marL="39439" marR="39439" marT="29353" marB="2935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RC</a:t>
                      </a:r>
                      <a:r>
                        <a:rPr lang="en-US" altLang="ko-KR" sz="1000" b="1" baseline="0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</a:t>
                      </a:r>
                      <a:r>
                        <a:rPr lang="ko-KR" altLang="en-US" sz="1000" b="1" baseline="0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행정 </a:t>
                      </a:r>
                      <a:endParaRPr lang="ko-KR" altLang="en-US" sz="1000" b="1" dirty="0"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 marL="39439" marR="39439" marT="29353" marB="2935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Ⅳ. RC</a:t>
                      </a:r>
                      <a:r>
                        <a:rPr lang="ko-KR" altLang="en-US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센터 및 </a:t>
                      </a:r>
                      <a:r>
                        <a:rPr lang="ko-KR" altLang="en-US" sz="1000" b="1" dirty="0" err="1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창의인재원</a:t>
                      </a:r>
                      <a:r>
                        <a:rPr lang="ko-KR" altLang="en-US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행정 운영 </a:t>
                      </a:r>
                    </a:p>
                  </a:txBody>
                  <a:tcPr marL="39439" marR="39439" marT="29353" marB="2935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 err="1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창의인재원</a:t>
                      </a:r>
                      <a:r>
                        <a:rPr lang="ko-KR" altLang="en-US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</a:t>
                      </a:r>
                      <a:r>
                        <a:rPr lang="ko-KR" altLang="en-US" sz="1000" b="1" dirty="0" err="1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행정팀장</a:t>
                      </a:r>
                      <a:endParaRPr lang="en-US" altLang="ko-KR" sz="1000" b="1" dirty="0"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 marL="39439" marR="39439" marT="29353" marB="2935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1906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900" b="0" dirty="0"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39439" marR="39439" marT="29353" marB="2935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19:25~19:35</a:t>
                      </a:r>
                      <a:endParaRPr lang="ko-KR" altLang="en-US" sz="1000" b="1" dirty="0"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 marL="39439" marR="39439" marT="29353" marB="2935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RC</a:t>
                      </a:r>
                      <a:r>
                        <a:rPr lang="en-US" altLang="ko-KR" sz="1000" b="1" baseline="0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</a:t>
                      </a:r>
                      <a:r>
                        <a:rPr lang="ko-KR" altLang="en-US" sz="1000" b="1" baseline="0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교육프로그램</a:t>
                      </a:r>
                      <a:endParaRPr lang="ko-KR" altLang="en-US" sz="1000" b="1" dirty="0"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 marL="39439" marR="39439" marT="29353" marB="2935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Ⅴ. </a:t>
                      </a:r>
                      <a:r>
                        <a:rPr lang="ko-KR" altLang="en-US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개인 </a:t>
                      </a:r>
                      <a:r>
                        <a:rPr lang="en-US" altLang="ko-KR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Activity </a:t>
                      </a:r>
                      <a:r>
                        <a:rPr lang="ko-KR" altLang="en-US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운영 방안 및 </a:t>
                      </a:r>
                      <a:r>
                        <a:rPr lang="en-US" altLang="ko-KR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RC </a:t>
                      </a:r>
                      <a:r>
                        <a:rPr lang="ko-KR" altLang="en-US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교육프로그램 신청</a:t>
                      </a:r>
                    </a:p>
                  </a:txBody>
                  <a:tcPr marL="39439" marR="39439" marT="29353" marB="2935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 err="1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문선경</a:t>
                      </a:r>
                      <a:r>
                        <a:rPr lang="ko-KR" altLang="en-US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연구원</a:t>
                      </a:r>
                      <a:endParaRPr lang="en-US" altLang="ko-KR" sz="1000" b="1" dirty="0"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 marL="39439" marR="39439" marT="29353" marB="2935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93861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900" b="0" dirty="0"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39439" marR="39439" marT="29353" marB="2935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19:35~19:40</a:t>
                      </a:r>
                      <a:endParaRPr lang="ko-KR" altLang="en-US" sz="1000" b="1" dirty="0"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 marL="39439" marR="39439" marT="29353" marB="2935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Activity </a:t>
                      </a:r>
                      <a:r>
                        <a:rPr lang="ko-KR" altLang="en-US" sz="1000" b="1" dirty="0" err="1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사용툴</a:t>
                      </a:r>
                      <a:endParaRPr lang="ko-KR" altLang="en-US" sz="1000" b="1" dirty="0"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 marL="39439" marR="39439" marT="29353" marB="2935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Ⅴ-2. </a:t>
                      </a:r>
                      <a:r>
                        <a:rPr lang="ko-KR" altLang="en-US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개인 </a:t>
                      </a:r>
                      <a:r>
                        <a:rPr lang="en-US" altLang="ko-KR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Activity </a:t>
                      </a:r>
                      <a:r>
                        <a:rPr lang="ko-KR" altLang="en-US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운영 방안 및 </a:t>
                      </a:r>
                      <a:r>
                        <a:rPr lang="en-US" altLang="ko-KR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RC </a:t>
                      </a:r>
                      <a:r>
                        <a:rPr lang="ko-KR" altLang="en-US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교육프로그램 신청 </a:t>
                      </a:r>
                      <a:r>
                        <a:rPr lang="en-US" altLang="ko-KR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(</a:t>
                      </a:r>
                      <a:r>
                        <a:rPr lang="ko-KR" altLang="en-US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홈페이지</a:t>
                      </a:r>
                      <a:r>
                        <a:rPr lang="en-US" altLang="ko-KR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</a:t>
                      </a:r>
                      <a:r>
                        <a:rPr lang="ko-KR" altLang="en-US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및 </a:t>
                      </a:r>
                      <a:r>
                        <a:rPr lang="en-US" altLang="ko-KR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WALLET </a:t>
                      </a:r>
                      <a:r>
                        <a:rPr lang="ko-KR" altLang="en-US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사용방법</a:t>
                      </a:r>
                      <a:r>
                        <a:rPr lang="en-US" altLang="ko-KR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)</a:t>
                      </a:r>
                      <a:endParaRPr lang="ko-KR" altLang="en-US" sz="1000" b="1" dirty="0"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 marL="39439" marR="39439" marT="29353" marB="2935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 err="1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박관익</a:t>
                      </a:r>
                      <a:r>
                        <a:rPr lang="ko-KR" altLang="en-US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</a:t>
                      </a:r>
                      <a:r>
                        <a:rPr lang="ko-KR" altLang="en-US" sz="1000" b="1" dirty="0" err="1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교육조교</a:t>
                      </a:r>
                      <a:endParaRPr lang="en-US" altLang="ko-KR" sz="1000" b="1" dirty="0"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 marL="39439" marR="39439" marT="29353" marB="2935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08786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900" b="0" dirty="0"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39439" marR="39439" marT="29353" marB="2935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19:40~20:00</a:t>
                      </a:r>
                      <a:endParaRPr lang="ko-KR" altLang="en-US" sz="1000" b="1" dirty="0"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 marL="39439" marR="39439" marT="29353" marB="2935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RA</a:t>
                      </a:r>
                      <a:r>
                        <a:rPr lang="en-US" altLang="ko-KR" sz="1000" b="1" baseline="0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</a:t>
                      </a:r>
                      <a:r>
                        <a:rPr lang="ko-KR" altLang="en-US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발표</a:t>
                      </a:r>
                    </a:p>
                  </a:txBody>
                  <a:tcPr marL="39439" marR="39439" marT="29353" marB="2935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Ⅵ. RA </a:t>
                      </a:r>
                      <a:r>
                        <a:rPr lang="ko-KR" altLang="en-US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주관 </a:t>
                      </a:r>
                      <a:r>
                        <a:rPr lang="ko-KR" altLang="en-US" sz="1000" b="1" dirty="0" err="1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팀별</a:t>
                      </a:r>
                      <a:r>
                        <a:rPr lang="ko-KR" altLang="en-US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활동 </a:t>
                      </a:r>
                      <a:r>
                        <a:rPr lang="en-US" altLang="ko-KR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Team Project</a:t>
                      </a:r>
                      <a:endParaRPr lang="ko-KR" altLang="en-US" sz="1000" b="1" dirty="0"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 marL="39439" marR="39439" marT="29353" marB="2935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멘토</a:t>
                      </a:r>
                      <a:r>
                        <a:rPr lang="en-US" altLang="ko-KR" sz="1000" b="1" baseline="0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</a:t>
                      </a:r>
                      <a:r>
                        <a:rPr lang="en-US" altLang="ko-KR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&amp; </a:t>
                      </a:r>
                      <a:r>
                        <a:rPr lang="ko-KR" altLang="en-US" sz="1000" b="1" dirty="0" err="1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교육조교</a:t>
                      </a:r>
                      <a:endParaRPr lang="en-US" altLang="ko-KR" sz="1000" b="1" dirty="0"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 marL="39439" marR="39439" marT="29353" marB="2935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100601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900" b="0" dirty="0"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39439" marR="39439" marT="29353" marB="2935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20:00~</a:t>
                      </a:r>
                      <a:endParaRPr lang="ko-KR" altLang="en-US" sz="1000" b="1" dirty="0"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 marL="39439" marR="39439" marT="29353" marB="2935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 err="1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팀별</a:t>
                      </a:r>
                      <a:r>
                        <a:rPr lang="ko-KR" altLang="en-US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멘토 </a:t>
                      </a:r>
                      <a:r>
                        <a:rPr lang="en-US" altLang="ko-KR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&amp; </a:t>
                      </a:r>
                      <a:r>
                        <a:rPr lang="ko-KR" altLang="en-US" sz="1000" b="1" dirty="0" err="1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멘티</a:t>
                      </a:r>
                      <a:r>
                        <a:rPr lang="ko-KR" altLang="en-US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</a:t>
                      </a:r>
                      <a:r>
                        <a:rPr lang="en-US" altLang="ko-KR" sz="1000" b="1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&amp; </a:t>
                      </a:r>
                      <a:r>
                        <a:rPr lang="ko-KR" altLang="en-US" sz="1000" b="1" dirty="0" err="1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멘티</a:t>
                      </a:r>
                      <a:r>
                        <a:rPr lang="ko-KR" altLang="en-US" sz="1000" b="1" baseline="0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간의 만남</a:t>
                      </a:r>
                      <a:endParaRPr lang="en-US" altLang="ko-KR" sz="1000" b="1" baseline="0" dirty="0"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 marL="39439" marR="39439" marT="29353" marB="2935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00" b="0" dirty="0"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39439" marR="39439" marT="29353" marB="2935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en-US" altLang="ko-KR" sz="1000" b="0" dirty="0"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39439" marR="39439" marT="29353" marB="2935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85739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1403648" y="1196752"/>
            <a:ext cx="34435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00050" marR="0" lvl="0" indent="-4000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romanUcPeriod" startAt="3"/>
              <a:tabLst/>
              <a:defRPr/>
            </a:pP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2019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학년도 주요 활동보고 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1547664" y="2420888"/>
          <a:ext cx="6480721" cy="3553850"/>
        </p:xfrm>
        <a:graphic>
          <a:graphicData uri="http://schemas.openxmlformats.org/drawingml/2006/table">
            <a:tbl>
              <a:tblPr/>
              <a:tblGrid>
                <a:gridCol w="6628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256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829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0933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0732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a typeface="나눔바른고딕"/>
                        </a:rPr>
                        <a:t>구분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44992" marR="44992" marT="12439" marB="124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a typeface="나눔바른고딕"/>
                        </a:rPr>
                        <a:t>일정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a typeface="나눔바른고딕"/>
                        </a:rPr>
                        <a:t>(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a typeface="나눔바른고딕"/>
                        </a:rPr>
                        <a:t>수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a typeface="나눔바른고딕"/>
                        </a:rPr>
                        <a:t>)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44992" marR="44992" marT="12439" marB="124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a typeface="나눔바른고딕"/>
                        </a:rPr>
                        <a:t>연사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44992" marR="44992" marT="12439" marB="124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a typeface="나눔바른고딕"/>
                        </a:rPr>
                        <a:t>주제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44992" marR="44992" marT="12439" marB="124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3790">
                <a:tc rowSpan="7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latin typeface="나눔바른고딕"/>
                        </a:rPr>
                        <a:t>2019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latin typeface="나눔바른고딕"/>
                        </a:rPr>
                        <a:t>년도</a:t>
                      </a:r>
                      <a:endParaRPr lang="en-US" altLang="ko-KR" sz="1000" kern="0" spc="0" dirty="0">
                        <a:solidFill>
                          <a:srgbClr val="000000"/>
                        </a:solidFill>
                        <a:latin typeface="나눔바른고딕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latin typeface="나눔바른고딕"/>
                        </a:rPr>
                        <a:t>1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a typeface="나눔바른고딕"/>
                        </a:rPr>
                        <a:t>학기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44992" marR="44992" marT="12439" marB="124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나눔바른고딕"/>
                        </a:rPr>
                        <a:t> 03. 13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44992" marR="44992" marT="12439" marB="124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a typeface="나눔바른고딕"/>
                        </a:rPr>
                        <a:t>오리엔테이션 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a typeface="나눔바른고딕"/>
                        </a:rPr>
                        <a:t>: </a:t>
                      </a:r>
                      <a:r>
                        <a:rPr lang="ko-KR" altLang="en-US" sz="900" kern="0" spc="0" dirty="0" err="1">
                          <a:solidFill>
                            <a:srgbClr val="000000"/>
                          </a:solidFill>
                          <a:ea typeface="나눔바른고딕"/>
                        </a:rPr>
                        <a:t>문선경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a typeface="나눔바른고딕"/>
                        </a:rPr>
                        <a:t> 연구원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44992" marR="44992" marT="12439" marB="124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나눔바른고딕"/>
                          <a:ea typeface="+mn-ea"/>
                          <a:cs typeface="+mn-cs"/>
                        </a:rPr>
                        <a:t>「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오리엔테이션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나눔바른고딕"/>
                          <a:ea typeface="+mn-ea"/>
                          <a:cs typeface="+mn-cs"/>
                        </a:rPr>
                        <a:t>」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44992" marR="44992" marT="12439" marB="124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379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나눔바른고딕"/>
                        </a:rPr>
                        <a:t> 03. 20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44992" marR="44992" marT="12439" marB="124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a typeface="나눔바른고딕"/>
                        </a:rPr>
                        <a:t>MBTI</a:t>
                      </a:r>
                      <a:r>
                        <a:rPr lang="en-US" altLang="ko-KR" sz="900" kern="0" spc="0" baseline="0" dirty="0">
                          <a:solidFill>
                            <a:srgbClr val="000000"/>
                          </a:solidFill>
                          <a:ea typeface="나눔바른고딕"/>
                        </a:rPr>
                        <a:t> </a:t>
                      </a:r>
                      <a:r>
                        <a:rPr lang="ko-KR" altLang="en-US" sz="900" kern="0" spc="0" baseline="0" dirty="0">
                          <a:solidFill>
                            <a:srgbClr val="000000"/>
                          </a:solidFill>
                          <a:ea typeface="나눔바른고딕"/>
                        </a:rPr>
                        <a:t>검사 및 활동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a typeface="나눔바른고딕"/>
                        </a:rPr>
                        <a:t> 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a typeface="나눔바른고딕"/>
                        </a:rPr>
                        <a:t>: </a:t>
                      </a:r>
                      <a:r>
                        <a:rPr lang="ko-KR" altLang="en-US" sz="900" kern="0" spc="0" dirty="0" err="1">
                          <a:solidFill>
                            <a:srgbClr val="000000"/>
                          </a:solidFill>
                          <a:ea typeface="나눔바른고딕"/>
                        </a:rPr>
                        <a:t>조민경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a typeface="나눔바른고딕"/>
                        </a:rPr>
                        <a:t> 박사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44992" marR="44992" marT="12439" marB="124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나눔바른고딕"/>
                          <a:ea typeface="+mn-ea"/>
                          <a:cs typeface="+mn-cs"/>
                        </a:rPr>
                        <a:t>「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MBTI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나눔바른고딕"/>
                          <a:ea typeface="+mn-ea"/>
                          <a:cs typeface="+mn-cs"/>
                        </a:rPr>
                        <a:t>」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44992" marR="44992" marT="12439" marB="124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06693696"/>
                  </a:ext>
                </a:extLst>
              </a:tr>
              <a:tr h="46379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나눔바른고딕"/>
                        </a:rPr>
                        <a:t> 03. 27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44992" marR="44992" marT="12439" marB="124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a typeface="나눔바른고딕"/>
                        </a:rPr>
                        <a:t>리더십 특강 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a typeface="나눔바른고딕"/>
                        </a:rPr>
                        <a:t>: </a:t>
                      </a:r>
                      <a:r>
                        <a:rPr lang="ko-KR" altLang="en-US" sz="900" kern="0" spc="0" dirty="0" err="1">
                          <a:solidFill>
                            <a:srgbClr val="000000"/>
                          </a:solidFill>
                          <a:ea typeface="나눔바른고딕"/>
                        </a:rPr>
                        <a:t>이형규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a typeface="나눔바른고딕"/>
                        </a:rPr>
                        <a:t> 교수 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44992" marR="44992" marT="12439" marB="124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나눔바른고딕"/>
                          <a:ea typeface="+mn-ea"/>
                          <a:cs typeface="+mn-cs"/>
                        </a:rPr>
                        <a:t>「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</a:rPr>
                        <a:t>리더의 자질과 역량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나눔바른고딕"/>
                          <a:ea typeface="+mn-ea"/>
                          <a:cs typeface="+mn-cs"/>
                        </a:rPr>
                        <a:t>」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44992" marR="44992" marT="12439" marB="124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28853288"/>
                  </a:ext>
                </a:extLst>
              </a:tr>
              <a:tr h="46379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나눔바른고딕"/>
                        </a:rPr>
                        <a:t> 04. 03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44992" marR="44992" marT="12439" marB="124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a typeface="나눔바른고딕"/>
                        </a:rPr>
                        <a:t>리더십 특강 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a typeface="나눔바른고딕"/>
                        </a:rPr>
                        <a:t>: </a:t>
                      </a:r>
                      <a:r>
                        <a:rPr lang="ko-KR" altLang="en-US" sz="900" kern="0" spc="0" dirty="0" err="1">
                          <a:solidFill>
                            <a:srgbClr val="000000"/>
                          </a:solidFill>
                          <a:ea typeface="나눔바른고딕"/>
                        </a:rPr>
                        <a:t>양내원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a typeface="나눔바른고딕"/>
                        </a:rPr>
                        <a:t> 부총장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44992" marR="44992" marT="12439" marB="124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나눔바른고딕"/>
                          <a:ea typeface="+mn-ea"/>
                          <a:cs typeface="+mn-cs"/>
                        </a:rPr>
                        <a:t>「건축과 인문학 이야기」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44992" marR="44992" marT="12439" marB="124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379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나눔바른고딕"/>
                        </a:rPr>
                        <a:t> 04. 10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44992" marR="44992" marT="12439" marB="124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a typeface="나눔바른고딕"/>
                        </a:rPr>
                        <a:t>성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a typeface="나눔바른고딕"/>
                        </a:rPr>
                        <a:t>(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a typeface="나눔바른고딕"/>
                        </a:rPr>
                        <a:t>性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a typeface="나눔바른고딕"/>
                        </a:rPr>
                        <a:t>)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a typeface="나눔바른고딕"/>
                        </a:rPr>
                        <a:t>공감 특강 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a typeface="나눔바른고딕"/>
                        </a:rPr>
                        <a:t>: 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a typeface="나눔바른고딕"/>
                        </a:rPr>
                        <a:t>김미옥 강사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44992" marR="44992" marT="12439" marB="124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나눔바른고딕"/>
                          <a:ea typeface="+mn-ea"/>
                          <a:cs typeface="+mn-cs"/>
                        </a:rPr>
                        <a:t>「젠더 감수성 훈련」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44992" marR="44992" marT="12439" marB="124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8101654"/>
                  </a:ext>
                </a:extLst>
              </a:tr>
              <a:tr h="46379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나눔바른고딕"/>
                        </a:rPr>
                        <a:t> 05. 08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44992" marR="44992" marT="12439" marB="124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 err="1">
                          <a:solidFill>
                            <a:srgbClr val="000000"/>
                          </a:solidFill>
                          <a:ea typeface="나눔바른고딕"/>
                        </a:rPr>
                        <a:t>동문초청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a typeface="나눔바른고딕"/>
                        </a:rPr>
                        <a:t> 인문학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a typeface="나눔바른고딕"/>
                        </a:rPr>
                        <a:t> 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a typeface="나눔바른고딕"/>
                        </a:rPr>
                        <a:t>특강 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a typeface="나눔바른고딕"/>
                        </a:rPr>
                        <a:t>: 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a typeface="나눔바른고딕"/>
                        </a:rPr>
                        <a:t>윤석진 교수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44992" marR="44992" marT="12439" marB="124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나눔바른고딕"/>
                          <a:ea typeface="+mn-ea"/>
                          <a:cs typeface="+mn-cs"/>
                        </a:rPr>
                        <a:t>「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텔레비전 드라마로 보는 바람직한 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리더십과 지도자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나눔바른고딕"/>
                          <a:ea typeface="+mn-ea"/>
                          <a:cs typeface="+mn-cs"/>
                        </a:rPr>
                        <a:t>」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44992" marR="44992" marT="12439" marB="124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379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나눔바른고딕"/>
                        </a:rPr>
                        <a:t> 05. 02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44992" marR="44992" marT="12439" marB="124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a typeface="나눔바른고딕"/>
                        </a:rPr>
                        <a:t>RC</a:t>
                      </a:r>
                      <a:r>
                        <a:rPr lang="en-US" altLang="ko-KR" sz="900" kern="0" spc="0" baseline="0" dirty="0">
                          <a:solidFill>
                            <a:srgbClr val="000000"/>
                          </a:solidFill>
                          <a:ea typeface="나눔바른고딕"/>
                        </a:rPr>
                        <a:t> </a:t>
                      </a:r>
                      <a:r>
                        <a:rPr lang="ko-KR" altLang="en-US" sz="900" kern="0" spc="0" baseline="0" dirty="0">
                          <a:solidFill>
                            <a:srgbClr val="000000"/>
                          </a:solidFill>
                          <a:ea typeface="나눔바른고딕"/>
                        </a:rPr>
                        <a:t>센터장 리더십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a typeface="나눔바른고딕"/>
                        </a:rPr>
                        <a:t> 특강 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a typeface="나눔바른고딕"/>
                        </a:rPr>
                        <a:t>: 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a typeface="나눔바른고딕"/>
                        </a:rPr>
                        <a:t>김상진 센터장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44992" marR="44992" marT="12439" marB="124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나눔바른고딕"/>
                          <a:ea typeface="+mn-ea"/>
                          <a:cs typeface="+mn-cs"/>
                        </a:rPr>
                        <a:t>「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 are the champions!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나눔바른고딕"/>
                          <a:ea typeface="+mn-ea"/>
                          <a:cs typeface="+mn-cs"/>
                        </a:rPr>
                        <a:t>」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44992" marR="44992" marT="12439" marB="124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6" name="직사각형 5"/>
          <p:cNvSpPr/>
          <p:nvPr/>
        </p:nvSpPr>
        <p:spPr>
          <a:xfrm>
            <a:off x="1259632" y="1916832"/>
            <a:ext cx="184698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(1) </a:t>
            </a:r>
            <a:r>
              <a:rPr kumimoji="0" lang="en-US" altLang="ko-KR" sz="11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리더십</a:t>
            </a:r>
            <a:r>
              <a:rPr kumimoji="0" lang="en-US" altLang="ko-KR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1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특강</a:t>
            </a:r>
            <a:r>
              <a:rPr lang="en-US" altLang="ko-KR" sz="1100" b="1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/</a:t>
            </a:r>
            <a:r>
              <a:rPr lang="ko-KR" altLang="en-US" sz="1100" b="1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기타 특강</a:t>
            </a:r>
            <a:endParaRPr kumimoji="0" lang="en-US" altLang="ko-KR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1" name="슬라이드 번호 개체 틀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78882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/>
        </p:nvGraphicFramePr>
        <p:xfrm>
          <a:off x="1619672" y="2060848"/>
          <a:ext cx="6480720" cy="765945"/>
        </p:xfrm>
        <a:graphic>
          <a:graphicData uri="http://schemas.openxmlformats.org/drawingml/2006/table">
            <a:tbl>
              <a:tblPr/>
              <a:tblGrid>
                <a:gridCol w="6338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13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922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632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551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구분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일시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장소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내용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042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학기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2019 4. 06(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토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10:00 ~ 15:00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예체능대학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농구장 및 </a:t>
                      </a:r>
                      <a:r>
                        <a:rPr lang="ko-KR" altLang="en-US" sz="900" kern="0" spc="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풋살장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심신건강 도모 및 공동체 의식 함양 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탁구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피구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미션달리기 등 경기 진행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직사각형 4"/>
          <p:cNvSpPr/>
          <p:nvPr/>
        </p:nvSpPr>
        <p:spPr>
          <a:xfrm>
            <a:off x="1331640" y="1628800"/>
            <a:ext cx="191590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(2) Master’s Cup </a:t>
            </a:r>
            <a:r>
              <a:rPr kumimoji="0" lang="en-US" altLang="ko-KR" sz="11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체육대회</a:t>
            </a:r>
            <a:endParaRPr kumimoji="0" lang="en-US" altLang="ko-KR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1619672" y="3573016"/>
          <a:ext cx="6480720" cy="1058138"/>
        </p:xfrm>
        <a:graphic>
          <a:graphicData uri="http://schemas.openxmlformats.org/drawingml/2006/table">
            <a:tbl>
              <a:tblPr/>
              <a:tblGrid>
                <a:gridCol w="6290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98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7994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9187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01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a typeface="나눔바른고딕"/>
                        </a:rPr>
                        <a:t>구분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a typeface="나눔바른고딕"/>
                        </a:rPr>
                        <a:t>일시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a typeface="나눔바른고딕"/>
                        </a:rPr>
                        <a:t>장소</a:t>
                      </a:r>
                      <a:endParaRPr lang="ko-KR" altLang="en-US" sz="900" kern="0" spc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a typeface="나눔바른고딕"/>
                        </a:rPr>
                        <a:t>내용</a:t>
                      </a:r>
                      <a:endParaRPr lang="ko-KR" altLang="en-US" sz="900" kern="0" spc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8812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학기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2019. 5. 29(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수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 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18:00 ~ 21:00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ERICA 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게스트하우스 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3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층 </a:t>
                      </a:r>
                      <a:r>
                        <a:rPr lang="ko-KR" altLang="en-US" sz="900" kern="0" spc="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컨퍼런스홀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en-US" altLang="ko-KR" sz="900" kern="0" spc="0" baseline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호수공원 근처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2019-1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학기 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RC Activity(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활동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 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결과포스터 전시 및 만찬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" name="직사각형 7"/>
          <p:cNvSpPr/>
          <p:nvPr/>
        </p:nvSpPr>
        <p:spPr>
          <a:xfrm>
            <a:off x="1331640" y="3068960"/>
            <a:ext cx="254428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(3) RC </a:t>
            </a:r>
            <a:r>
              <a:rPr kumimoji="0" lang="en-US" altLang="ko-KR" sz="11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학술제</a:t>
            </a:r>
            <a:r>
              <a:rPr kumimoji="0" lang="en-US" altLang="ko-KR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및 High Table Dinner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1403648" y="4869160"/>
            <a:ext cx="97975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(4) </a:t>
            </a:r>
            <a:r>
              <a:rPr kumimoji="0" lang="en-US" altLang="ko-KR" sz="11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봉사활동</a:t>
            </a:r>
            <a:endParaRPr kumimoji="0" lang="en-US" altLang="ko-KR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graphicFrame>
        <p:nvGraphicFramePr>
          <p:cNvPr id="12" name="표 11"/>
          <p:cNvGraphicFramePr>
            <a:graphicFrameLocks noGrp="1"/>
          </p:cNvGraphicFramePr>
          <p:nvPr/>
        </p:nvGraphicFramePr>
        <p:xfrm>
          <a:off x="1619672" y="5373216"/>
          <a:ext cx="6552728" cy="1126545"/>
        </p:xfrm>
        <a:graphic>
          <a:graphicData uri="http://schemas.openxmlformats.org/drawingml/2006/table">
            <a:tbl>
              <a:tblPr/>
              <a:tblGrid>
                <a:gridCol w="936105">
                  <a:extLst>
                    <a:ext uri="{9D8B030D-6E8A-4147-A177-3AD203B41FA5}">
                      <a16:colId xmlns:a16="http://schemas.microsoft.com/office/drawing/2014/main" val="3566191029"/>
                    </a:ext>
                  </a:extLst>
                </a:gridCol>
                <a:gridCol w="1939072">
                  <a:extLst>
                    <a:ext uri="{9D8B030D-6E8A-4147-A177-3AD203B41FA5}">
                      <a16:colId xmlns:a16="http://schemas.microsoft.com/office/drawing/2014/main" val="1579485834"/>
                    </a:ext>
                  </a:extLst>
                </a:gridCol>
                <a:gridCol w="1671614">
                  <a:extLst>
                    <a:ext uri="{9D8B030D-6E8A-4147-A177-3AD203B41FA5}">
                      <a16:colId xmlns:a16="http://schemas.microsoft.com/office/drawing/2014/main" val="616361309"/>
                    </a:ext>
                  </a:extLst>
                </a:gridCol>
                <a:gridCol w="2005937">
                  <a:extLst>
                    <a:ext uri="{9D8B030D-6E8A-4147-A177-3AD203B41FA5}">
                      <a16:colId xmlns:a16="http://schemas.microsoft.com/office/drawing/2014/main" val="2563809314"/>
                    </a:ext>
                  </a:extLst>
                </a:gridCol>
              </a:tblGrid>
              <a:tr h="20958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구 분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52584" marR="52584" marT="14538" marB="1453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내 용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52584" marR="52584" marT="14538" marB="1453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활 동 일 정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52584" marR="52584" marT="14538" marB="1453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비 고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52584" marR="52584" marT="14538" marB="1453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1204184"/>
                  </a:ext>
                </a:extLst>
              </a:tr>
              <a:tr h="91696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2019</a:t>
                      </a: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년도 </a:t>
                      </a: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1</a:t>
                      </a: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학기 </a:t>
                      </a:r>
                      <a:r>
                        <a:rPr lang="ko-KR" altLang="en-US" sz="900" b="1" kern="0" spc="0" dirty="0" err="1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공통선택</a:t>
                      </a: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/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봉사활동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52584" marR="52584" marT="14538" marB="1453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83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 err="1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에코팜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52584" marR="52584" marT="14538" marB="1453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2019.03</a:t>
                      </a:r>
                      <a:r>
                        <a:rPr lang="en-US" altLang="ko-KR" sz="900" kern="0" spc="0" baseline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 ~ 2019.05 </a:t>
                      </a:r>
                      <a:r>
                        <a:rPr lang="ko-KR" altLang="en-US" sz="900" kern="0" spc="0" baseline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상시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52584" marR="52584" marT="14538" marB="1453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 err="1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창의관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 뒤편 숲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52584" marR="52584" marT="14538" marB="1453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10836711"/>
                  </a:ext>
                </a:extLst>
              </a:tr>
            </a:tbl>
          </a:graphicData>
        </a:graphic>
      </p:graphicFrame>
      <p:sp>
        <p:nvSpPr>
          <p:cNvPr id="14" name="슬라이드 번호 개체 틀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6</a:t>
            </a:fld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1403648" y="1196752"/>
            <a:ext cx="34435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00050" marR="0" lvl="0" indent="-4000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romanUcPeriod" startAt="3"/>
              <a:tabLst/>
              <a:defRPr/>
            </a:pP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2019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학년도 주요 활동보고 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683084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표 8"/>
          <p:cNvGraphicFramePr>
            <a:graphicFrameLocks noGrp="1"/>
          </p:cNvGraphicFramePr>
          <p:nvPr/>
        </p:nvGraphicFramePr>
        <p:xfrm>
          <a:off x="1619672" y="5517232"/>
          <a:ext cx="6480720" cy="996399"/>
        </p:xfrm>
        <a:graphic>
          <a:graphicData uri="http://schemas.openxmlformats.org/drawingml/2006/table">
            <a:tbl>
              <a:tblPr/>
              <a:tblGrid>
                <a:gridCol w="12961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920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924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구분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RA</a:t>
                      </a:r>
                      <a:r>
                        <a:rPr lang="en-US" altLang="ko-KR" sz="900" b="1" kern="0" spc="0" baseline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900" b="1" kern="0" spc="0" baseline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팀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내용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7110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2019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년도 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학기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6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개 팀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나만의 포트폴리오 만들기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en-US" altLang="ko-KR" sz="900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English Communication 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및 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English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동화 제작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en-US" altLang="ko-KR" sz="900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900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수작업으로 하는 공예 활동</a:t>
                      </a:r>
                      <a:r>
                        <a:rPr lang="en-US" altLang="ko-KR" sz="900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900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관광지도 제작 프로그램</a:t>
                      </a:r>
                      <a:r>
                        <a:rPr lang="en-US" altLang="ko-KR" sz="900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900" kern="0" spc="0" baseline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멘티들과</a:t>
                      </a:r>
                      <a:r>
                        <a:rPr lang="ko-KR" altLang="en-US" sz="900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함께하는 공연 준비</a:t>
                      </a:r>
                      <a:r>
                        <a:rPr lang="en-US" altLang="ko-KR" sz="900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" name="직사각형 9"/>
          <p:cNvSpPr/>
          <p:nvPr/>
        </p:nvSpPr>
        <p:spPr>
          <a:xfrm>
            <a:off x="1187624" y="4941168"/>
            <a:ext cx="193514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(6) RA(</a:t>
            </a:r>
            <a:r>
              <a:rPr kumimoji="0" lang="ko-KR" altLang="en-US" sz="11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멘토</a:t>
            </a:r>
            <a:r>
              <a:rPr kumimoji="0" lang="en-US" altLang="ko-KR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) </a:t>
            </a: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주관 </a:t>
            </a:r>
            <a:r>
              <a:rPr kumimoji="0" lang="ko-KR" altLang="en-US" sz="11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팀별활동</a:t>
            </a:r>
            <a:endParaRPr kumimoji="0" lang="ko-KR" altLang="en-US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1619672" y="1988840"/>
          <a:ext cx="6480720" cy="2715611"/>
        </p:xfrm>
        <a:graphic>
          <a:graphicData uri="http://schemas.openxmlformats.org/drawingml/2006/table">
            <a:tbl>
              <a:tblPr/>
              <a:tblGrid>
                <a:gridCol w="12467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004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33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7822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구분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강사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내용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2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독서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이호복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팀장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구성원들과 같은 책을 읽고 토론을 통해 생각의 폭을 넓힌다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. 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리더가 갖추어야 할 인성에 대해 고민해본다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.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924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자연과학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노시태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교수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자연현상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특히 자연의 합법칙성에 관한 일정한 이론체계를 연구하는 학문인 자연과학에 대한 토론과 강의를 통해 지적 호기심 해결과 공학에 필요한 기본적인 내용을 갖출 수 있다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.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02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ERICA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원호식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교수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안산시를 시작으로 에리카의 성장과정을 소개하고 </a:t>
                      </a:r>
                      <a:r>
                        <a:rPr lang="ko-KR" altLang="en-US" sz="900" kern="0" spc="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에리카에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대한 자부심을 가질 수 있도록 했다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. 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더불어 앞으로의 발전 방향과 계획을 소개했다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. 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02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자아탐구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김상진 센터장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자신의 삶과 상처들을 돌아보고 다른 사람들과 토론하며 서로의 공감 능력을 신장시키고 자아 성찰을 한다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. 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또한 자신의 과거와 현재 및 미래에 대해 토론하며 각자의 달콤한 인생을 설계한다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.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8" name="직사각형 7"/>
          <p:cNvSpPr/>
          <p:nvPr/>
        </p:nvSpPr>
        <p:spPr>
          <a:xfrm>
            <a:off x="1331640" y="1628800"/>
            <a:ext cx="97975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(5) </a:t>
            </a: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토론활동</a:t>
            </a:r>
          </a:p>
        </p:txBody>
      </p:sp>
      <p:sp>
        <p:nvSpPr>
          <p:cNvPr id="11" name="슬라이드 번호 개체 틀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7</a:t>
            </a:fld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1403648" y="1196752"/>
            <a:ext cx="34435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00050" marR="0" lvl="0" indent="-4000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romanUcPeriod" startAt="3"/>
              <a:tabLst/>
              <a:defRPr/>
            </a:pP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2019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학년도 주요 활동보고 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58365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1002077"/>
              </p:ext>
            </p:extLst>
          </p:nvPr>
        </p:nvGraphicFramePr>
        <p:xfrm>
          <a:off x="1691681" y="2132859"/>
          <a:ext cx="6336703" cy="3510741"/>
        </p:xfrm>
        <a:graphic>
          <a:graphicData uri="http://schemas.openxmlformats.org/drawingml/2006/table">
            <a:tbl>
              <a:tblPr/>
              <a:tblGrid>
                <a:gridCol w="16426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051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890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8802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a typeface="나눔바른고딕"/>
                        </a:rPr>
                        <a:t>구분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44110" marR="44110" marT="12195" marB="1219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 err="1">
                          <a:solidFill>
                            <a:srgbClr val="000000"/>
                          </a:solidFill>
                          <a:ea typeface="나눔바른고딕"/>
                        </a:rPr>
                        <a:t>프로그램명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44110" marR="44110" marT="12195" marB="1219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a typeface="나눔바른고딕"/>
                        </a:rPr>
                        <a:t>일시</a:t>
                      </a: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latin typeface="나눔바른고딕"/>
                        </a:rPr>
                        <a:t>/</a:t>
                      </a: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a typeface="나눔바른고딕"/>
                        </a:rPr>
                        <a:t>장소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44110" marR="44110" marT="12195" marB="1219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5328">
                <a:tc rowSpan="7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나눔바른고딕"/>
                        </a:rPr>
                        <a:t>1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a typeface="나눔바른고딕"/>
                        </a:rPr>
                        <a:t>학기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44110" marR="44110" marT="12195" marB="1219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a typeface="나눔바른고딕"/>
                        </a:rPr>
                        <a:t>탁구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나눔바른고딕"/>
                        </a:rPr>
                        <a:t>/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a typeface="나눔바른고딕"/>
                        </a:rPr>
                        <a:t>배드민턴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44110" marR="44110" marT="12195" marB="1219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7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a typeface="나눔바른고딕"/>
                        </a:rPr>
                        <a:t>개별 또는 </a:t>
                      </a:r>
                      <a:r>
                        <a:rPr lang="ko-KR" altLang="en-US" sz="900" kern="0" spc="0" dirty="0" err="1">
                          <a:solidFill>
                            <a:srgbClr val="000000"/>
                          </a:solidFill>
                          <a:ea typeface="나눔바른고딕"/>
                        </a:rPr>
                        <a:t>팀별로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a typeface="나눔바른고딕"/>
                        </a:rPr>
                        <a:t> 상이하게 진행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44110" marR="44110" marT="12195" marB="1219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532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a typeface="나눔바른고딕"/>
                        </a:rPr>
                        <a:t>영화감상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44110" marR="44110" marT="12195" marB="1219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803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</a:rPr>
                        <a:t>RC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</a:rPr>
                        <a:t>커뮤니티</a:t>
                      </a:r>
                    </a:p>
                  </a:txBody>
                  <a:tcPr marL="44110" marR="44110" marT="12195" marB="1219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532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a typeface="나눔바른고딕"/>
                        </a:rPr>
                        <a:t>외국어 학습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a typeface="나눔바른고딕"/>
                        </a:rPr>
                        <a:t>(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a typeface="나눔바른고딕"/>
                        </a:rPr>
                        <a:t>일본어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a typeface="나눔바른고딕"/>
                        </a:rPr>
                        <a:t>)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44110" marR="44110" marT="12195" marB="1219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532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a typeface="나눔바른고딕"/>
                        </a:rPr>
                        <a:t>기타연주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44110" marR="44110" marT="12195" marB="1219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532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a typeface="나눔바른고딕"/>
                        </a:rPr>
                        <a:t>크래프트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44110" marR="44110" marT="12195" marB="1219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67415517"/>
                  </a:ext>
                </a:extLst>
              </a:tr>
              <a:tr h="44803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</a:rPr>
                        <a:t>합창</a:t>
                      </a:r>
                    </a:p>
                  </a:txBody>
                  <a:tcPr marL="44110" marR="44110" marT="12195" marB="1219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913783"/>
                  </a:ext>
                </a:extLst>
              </a:tr>
            </a:tbl>
          </a:graphicData>
        </a:graphic>
      </p:graphicFrame>
      <p:sp>
        <p:nvSpPr>
          <p:cNvPr id="8" name="직사각형 7"/>
          <p:cNvSpPr/>
          <p:nvPr/>
        </p:nvSpPr>
        <p:spPr>
          <a:xfrm>
            <a:off x="1331640" y="1700808"/>
            <a:ext cx="201622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(7) </a:t>
            </a: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개인 선택 프로그램</a:t>
            </a:r>
            <a:endParaRPr kumimoji="0" lang="ko-KR" altLang="en-US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8</a:t>
            </a:fld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1403648" y="1196752"/>
            <a:ext cx="34435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00050" marR="0" lvl="0" indent="-4000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romanUcPeriod" startAt="3"/>
              <a:tabLst/>
              <a:defRPr/>
            </a:pP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2019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학년도 주요 활동보고 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13867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1331640" y="2060849"/>
          <a:ext cx="6480719" cy="1103717"/>
        </p:xfrm>
        <a:graphic>
          <a:graphicData uri="http://schemas.openxmlformats.org/drawingml/2006/table">
            <a:tbl>
              <a:tblPr/>
              <a:tblGrid>
                <a:gridCol w="5455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402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1050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12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721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099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a typeface="나눔바른고딕"/>
                        </a:rPr>
                        <a:t>구분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a typeface="나눔바른고딕"/>
                        </a:rPr>
                        <a:t>일시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a typeface="나눔바른고딕"/>
                        </a:rPr>
                        <a:t>장소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a typeface="나눔바른고딕"/>
                        </a:rPr>
                        <a:t>내용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 err="1">
                          <a:solidFill>
                            <a:srgbClr val="000000"/>
                          </a:solidFill>
                          <a:ea typeface="나눔바른고딕"/>
                        </a:rPr>
                        <a:t>신청인원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7016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latin typeface="나눔바른고딕"/>
                        </a:rPr>
                        <a:t>1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a typeface="나눔바른고딕"/>
                        </a:rPr>
                        <a:t>학기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</a:rPr>
                        <a:t>매주 월요일  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</a:rPr>
                        <a:t>18:00~19:30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 err="1">
                          <a:solidFill>
                            <a:srgbClr val="000000"/>
                          </a:solidFill>
                          <a:ea typeface="나눔바른고딕"/>
                        </a:rPr>
                        <a:t>창의인재원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a typeface="나눔바른고딕"/>
                        </a:rPr>
                        <a:t> 교육관 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a typeface="나눔바른고딕"/>
                        </a:rPr>
                        <a:t>202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a typeface="나눔바른고딕"/>
                        </a:rPr>
                        <a:t>호</a:t>
                      </a:r>
                      <a:endParaRPr lang="en-US" altLang="ko-KR" sz="800" kern="0" spc="0" dirty="0">
                        <a:solidFill>
                          <a:srgbClr val="000000"/>
                        </a:solidFill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a typeface="+mn-ea"/>
                        </a:rPr>
                        <a:t>또는 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a typeface="+mn-ea"/>
                        </a:rPr>
                        <a:t>Activity</a:t>
                      </a:r>
                      <a:r>
                        <a:rPr lang="en-US" altLang="ko-KR" sz="800" kern="0" spc="0" baseline="0" dirty="0">
                          <a:solidFill>
                            <a:srgbClr val="000000"/>
                          </a:solidFill>
                          <a:ea typeface="+mn-ea"/>
                        </a:rPr>
                        <a:t> Room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a typeface="나눔바른고딕"/>
                        </a:rPr>
                        <a:t>원어민 강사와 서양식 식사예절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latin typeface="나눔바른고딕"/>
                        </a:rPr>
                        <a:t>,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a typeface="나눔바른고딕"/>
                        </a:rPr>
                        <a:t>해외토픽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latin typeface="나눔바른고딕"/>
                        </a:rPr>
                        <a:t>,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a typeface="나눔바른고딕"/>
                        </a:rPr>
                        <a:t>취미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latin typeface="나눔바른고딕"/>
                        </a:rPr>
                        <a:t>·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a typeface="나눔바른고딕"/>
                        </a:rPr>
                        <a:t>특기 등 다양한 주제에 대해 영어로 수업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latin typeface="나눔바른고딕"/>
                        </a:rPr>
                        <a:t>·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a typeface="나눔바른고딕"/>
                        </a:rPr>
                        <a:t>대화를 진행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latin typeface="나눔바른고딕"/>
                        </a:rPr>
                        <a:t>6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latin typeface="나눔바른고딕"/>
                        </a:rPr>
                        <a:t>명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직사각형 5"/>
          <p:cNvSpPr/>
          <p:nvPr/>
        </p:nvSpPr>
        <p:spPr>
          <a:xfrm>
            <a:off x="1331640" y="1700808"/>
            <a:ext cx="97975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(8) </a:t>
            </a:r>
            <a:r>
              <a:rPr kumimoji="0" lang="ko-KR" altLang="en-US" sz="11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언어카페</a:t>
            </a:r>
            <a:endParaRPr kumimoji="0" lang="ko-KR" altLang="en-US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331640" y="3284984"/>
            <a:ext cx="2113079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(9) </a:t>
            </a: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일회성 </a:t>
            </a:r>
            <a:r>
              <a:rPr kumimoji="0" lang="en-US" altLang="ko-KR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Activities </a:t>
            </a: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프로그램</a:t>
            </a:r>
            <a:endParaRPr kumimoji="0" lang="en-US" altLang="ko-KR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graphicFrame>
        <p:nvGraphicFramePr>
          <p:cNvPr id="11" name="표 10"/>
          <p:cNvGraphicFramePr>
            <a:graphicFrameLocks noGrp="1"/>
          </p:cNvGraphicFramePr>
          <p:nvPr/>
        </p:nvGraphicFramePr>
        <p:xfrm>
          <a:off x="1331639" y="3636291"/>
          <a:ext cx="6480720" cy="220206"/>
        </p:xfrm>
        <a:graphic>
          <a:graphicData uri="http://schemas.openxmlformats.org/drawingml/2006/table">
            <a:tbl>
              <a:tblPr/>
              <a:tblGrid>
                <a:gridCol w="10068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602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00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1341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1344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구분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5559" marR="55559" marT="15361" marB="1536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내용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5559" marR="55559" marT="15361" marB="1536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일시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5559" marR="55559" marT="15361" marB="1536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장소</a:t>
                      </a:r>
                    </a:p>
                  </a:txBody>
                  <a:tcPr marL="55559" marR="55559" marT="15361" marB="1536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표 11"/>
          <p:cNvGraphicFramePr>
            <a:graphicFrameLocks noGrp="1"/>
          </p:cNvGraphicFramePr>
          <p:nvPr/>
        </p:nvGraphicFramePr>
        <p:xfrm>
          <a:off x="1331639" y="3878881"/>
          <a:ext cx="6480720" cy="1926385"/>
        </p:xfrm>
        <a:graphic>
          <a:graphicData uri="http://schemas.openxmlformats.org/drawingml/2006/table">
            <a:tbl>
              <a:tblPr/>
              <a:tblGrid>
                <a:gridCol w="1003215">
                  <a:extLst>
                    <a:ext uri="{9D8B030D-6E8A-4147-A177-3AD203B41FA5}">
                      <a16:colId xmlns:a16="http://schemas.microsoft.com/office/drawing/2014/main" val="2197300979"/>
                    </a:ext>
                  </a:extLst>
                </a:gridCol>
                <a:gridCol w="2163887">
                  <a:extLst>
                    <a:ext uri="{9D8B030D-6E8A-4147-A177-3AD203B41FA5}">
                      <a16:colId xmlns:a16="http://schemas.microsoft.com/office/drawing/2014/main" val="3240693888"/>
                    </a:ext>
                  </a:extLst>
                </a:gridCol>
                <a:gridCol w="1800200">
                  <a:extLst>
                    <a:ext uri="{9D8B030D-6E8A-4147-A177-3AD203B41FA5}">
                      <a16:colId xmlns:a16="http://schemas.microsoft.com/office/drawing/2014/main" val="1429947034"/>
                    </a:ext>
                  </a:extLst>
                </a:gridCol>
                <a:gridCol w="1513418">
                  <a:extLst>
                    <a:ext uri="{9D8B030D-6E8A-4147-A177-3AD203B41FA5}">
                      <a16:colId xmlns:a16="http://schemas.microsoft.com/office/drawing/2014/main" val="2862438937"/>
                    </a:ext>
                  </a:extLst>
                </a:gridCol>
              </a:tblGrid>
              <a:tr h="385277">
                <a:tc row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2019</a:t>
                      </a: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년도 </a:t>
                      </a:r>
                      <a:endParaRPr lang="en-US" altLang="ko-KR" sz="9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학기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 err="1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드림투게더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 </a:t>
                      </a:r>
                      <a:r>
                        <a:rPr lang="en-US" altLang="ko-KR" sz="800" kern="0" spc="0" dirty="0" err="1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TalkTalk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03.30(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토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) / 12:00</a:t>
                      </a:r>
                      <a:r>
                        <a:rPr lang="en-US" altLang="ko-KR" sz="800" kern="0" spc="0" baseline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 ~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22127647"/>
                  </a:ext>
                </a:extLst>
              </a:tr>
              <a:tr h="38527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 err="1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식목일행사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04.05(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금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) / 13:30</a:t>
                      </a:r>
                      <a:r>
                        <a:rPr lang="en-US" altLang="ko-KR" sz="800" kern="0" spc="0" baseline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 ~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 err="1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창의인재원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6697027"/>
                  </a:ext>
                </a:extLst>
              </a:tr>
              <a:tr h="38527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 err="1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벚꽃촬영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04.10(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수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) ~ 04.17(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수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)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한양대 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ERICA 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2623288"/>
                  </a:ext>
                </a:extLst>
              </a:tr>
              <a:tr h="38527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 err="1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맛집탐방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04.18(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토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) ~ 05.03(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금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)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한양대 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ERICA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주변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6004828"/>
                  </a:ext>
                </a:extLst>
              </a:tr>
              <a:tr h="38527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 err="1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철쭉동산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05.01(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수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) / 18:00</a:t>
                      </a:r>
                      <a:r>
                        <a:rPr lang="en-US" altLang="ko-KR" sz="800" kern="0" spc="0" baseline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 ~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군포 </a:t>
                      </a:r>
                      <a:r>
                        <a:rPr lang="ko-KR" altLang="en-US" sz="800" kern="0" spc="0" dirty="0" err="1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철쭉동산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92603090"/>
                  </a:ext>
                </a:extLst>
              </a:tr>
            </a:tbl>
          </a:graphicData>
        </a:graphic>
      </p:graphicFrame>
      <p:sp>
        <p:nvSpPr>
          <p:cNvPr id="13" name="슬라이드 번호 개체 틀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9</a:t>
            </a:fld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1403648" y="1196752"/>
            <a:ext cx="34435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00050" marR="0" lvl="0" indent="-4000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romanUcPeriod" startAt="3"/>
              <a:tabLst/>
              <a:defRPr/>
            </a:pP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2019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학년도 주요 활동보고 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11663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/>
        </p:nvGraphicFramePr>
        <p:xfrm>
          <a:off x="1412269" y="2702159"/>
          <a:ext cx="6463478" cy="1966155"/>
        </p:xfrm>
        <a:graphic>
          <a:graphicData uri="http://schemas.openxmlformats.org/drawingml/2006/table">
            <a:tbl>
              <a:tblPr/>
              <a:tblGrid>
                <a:gridCol w="1008112">
                  <a:extLst>
                    <a:ext uri="{9D8B030D-6E8A-4147-A177-3AD203B41FA5}">
                      <a16:colId xmlns:a16="http://schemas.microsoft.com/office/drawing/2014/main" val="790516638"/>
                    </a:ext>
                  </a:extLst>
                </a:gridCol>
                <a:gridCol w="2158121">
                  <a:extLst>
                    <a:ext uri="{9D8B030D-6E8A-4147-A177-3AD203B41FA5}">
                      <a16:colId xmlns:a16="http://schemas.microsoft.com/office/drawing/2014/main" val="602824911"/>
                    </a:ext>
                  </a:extLst>
                </a:gridCol>
                <a:gridCol w="1774488">
                  <a:extLst>
                    <a:ext uri="{9D8B030D-6E8A-4147-A177-3AD203B41FA5}">
                      <a16:colId xmlns:a16="http://schemas.microsoft.com/office/drawing/2014/main" val="207493783"/>
                    </a:ext>
                  </a:extLst>
                </a:gridCol>
                <a:gridCol w="1522757">
                  <a:extLst>
                    <a:ext uri="{9D8B030D-6E8A-4147-A177-3AD203B41FA5}">
                      <a16:colId xmlns:a16="http://schemas.microsoft.com/office/drawing/2014/main" val="1207286473"/>
                    </a:ext>
                  </a:extLst>
                </a:gridCol>
              </a:tblGrid>
              <a:tr h="393231">
                <a:tc row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2019</a:t>
                      </a: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년도</a:t>
                      </a:r>
                      <a:endParaRPr lang="en-US" altLang="ko-KR" sz="9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1</a:t>
                      </a: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학기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 err="1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야구관람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05. 11(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토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) / 17:00 ~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잠실 야구장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72095607"/>
                  </a:ext>
                </a:extLst>
              </a:tr>
              <a:tr h="39323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작가와의 만남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05. 14(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화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) / 17:30 ~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한양대 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ERICA</a:t>
                      </a:r>
                      <a:r>
                        <a:rPr lang="en-US" altLang="ko-KR" sz="800" kern="0" spc="0" baseline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 </a:t>
                      </a:r>
                      <a:r>
                        <a:rPr lang="ko-KR" altLang="en-US" sz="800" kern="0" spc="0" baseline="0" dirty="0" err="1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중강당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3047971"/>
                  </a:ext>
                </a:extLst>
              </a:tr>
              <a:tr h="39323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크래프트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(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캔들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)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05. 16(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목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) / 18:00 ~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350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RC</a:t>
                      </a:r>
                      <a:r>
                        <a:rPr lang="en-US" altLang="ko-KR" sz="800" kern="0" spc="0" baseline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 Activity </a:t>
                      </a:r>
                      <a:r>
                        <a:rPr lang="ko-KR" altLang="en-US" sz="800" kern="0" spc="0" baseline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룸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93841480"/>
                  </a:ext>
                </a:extLst>
              </a:tr>
              <a:tr h="39323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크래프트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(</a:t>
                      </a:r>
                      <a:r>
                        <a:rPr lang="ko-KR" altLang="en-US" sz="800" kern="0" spc="0" dirty="0" err="1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디퓨저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)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05. 17(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금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) / 18:00 ~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350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RC</a:t>
                      </a:r>
                      <a:r>
                        <a:rPr lang="en-US" altLang="ko-KR" sz="800" kern="0" spc="0" baseline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 Activity </a:t>
                      </a:r>
                      <a:r>
                        <a:rPr lang="ko-KR" altLang="en-US" sz="800" kern="0" spc="0" baseline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룸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5423046"/>
                  </a:ext>
                </a:extLst>
              </a:tr>
              <a:tr h="39323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휴대폰 케이스 제작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05. 16(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목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) / 19:00 ~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350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RC</a:t>
                      </a:r>
                      <a:r>
                        <a:rPr lang="en-US" altLang="ko-KR" sz="800" kern="0" spc="0" baseline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Activity </a:t>
                      </a:r>
                      <a:r>
                        <a:rPr lang="ko-KR" altLang="en-US" sz="800" kern="0" spc="0" baseline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룸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14884962"/>
                  </a:ext>
                </a:extLst>
              </a:tr>
            </a:tbl>
          </a:graphicData>
        </a:graphic>
      </p:graphicFrame>
      <p:graphicFrame>
        <p:nvGraphicFramePr>
          <p:cNvPr id="6" name="표 5"/>
          <p:cNvGraphicFramePr>
            <a:graphicFrameLocks noGrp="1"/>
          </p:cNvGraphicFramePr>
          <p:nvPr/>
        </p:nvGraphicFramePr>
        <p:xfrm>
          <a:off x="1403648" y="2420888"/>
          <a:ext cx="6480720" cy="220206"/>
        </p:xfrm>
        <a:graphic>
          <a:graphicData uri="http://schemas.openxmlformats.org/drawingml/2006/table">
            <a:tbl>
              <a:tblPr/>
              <a:tblGrid>
                <a:gridCol w="10068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602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00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1341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1344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a typeface="나눔바른고딕"/>
                        </a:rPr>
                        <a:t>구분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5559" marR="55559" marT="15361" marB="1536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</a:rPr>
                        <a:t>내용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5559" marR="55559" marT="15361" marB="1536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</a:rPr>
                        <a:t>일시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5559" marR="55559" marT="15361" marB="1536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</a:rPr>
                        <a:t>장소</a:t>
                      </a:r>
                    </a:p>
                  </a:txBody>
                  <a:tcPr marL="55559" marR="55559" marT="15361" marB="1536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직사각형 7"/>
          <p:cNvSpPr/>
          <p:nvPr/>
        </p:nvSpPr>
        <p:spPr>
          <a:xfrm>
            <a:off x="1475656" y="1988840"/>
            <a:ext cx="2007281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(9) </a:t>
            </a: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일회성 </a:t>
            </a:r>
            <a:r>
              <a:rPr kumimoji="0" lang="en-US" altLang="ko-KR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Activity </a:t>
            </a: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프로그램</a:t>
            </a:r>
            <a:endParaRPr kumimoji="0" lang="en-US" altLang="ko-KR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0" name="슬라이드 번호 개체 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10</a:t>
            </a:fld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1403648" y="1196752"/>
            <a:ext cx="34435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00050" marR="0" lvl="0" indent="-4000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romanUcPeriod" startAt="3"/>
              <a:tabLst/>
              <a:defRPr/>
            </a:pP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2019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학년도 주요 활동보고 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794136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2" descr="C:\Users\user\Desktop\스탭회의\수정한양대기숙사홈페이지메인화면\1번.jpg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-108520" y="908720"/>
            <a:ext cx="9144000" cy="5750659"/>
          </a:xfrm>
          <a:prstGeom prst="rect">
            <a:avLst/>
          </a:prstGeom>
          <a:noFill/>
        </p:spPr>
      </p:pic>
      <p:sp>
        <p:nvSpPr>
          <p:cNvPr id="28" name="직사각형 27"/>
          <p:cNvSpPr/>
          <p:nvPr/>
        </p:nvSpPr>
        <p:spPr>
          <a:xfrm>
            <a:off x="995881" y="1628800"/>
            <a:ext cx="7152238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514350" indent="-514350" algn="ctr">
              <a:lnSpc>
                <a:spcPct val="150000"/>
              </a:lnSpc>
              <a:buFont typeface="+mj-lt"/>
              <a:buAutoNum type="romanUcPeriod" startAt="4"/>
            </a:pPr>
            <a:r>
              <a:rPr lang="en-US" altLang="ko-KR" sz="2400" b="1" dirty="0">
                <a:ln>
                  <a:solidFill>
                    <a:schemeClr val="bg1">
                      <a:alpha val="16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함초롬바탕" pitchFamily="18" charset="-127"/>
              </a:rPr>
              <a:t>Residential College</a:t>
            </a:r>
            <a:r>
              <a:rPr lang="ko-KR" altLang="en-US" sz="2400" b="1" dirty="0">
                <a:ln>
                  <a:solidFill>
                    <a:schemeClr val="bg1">
                      <a:alpha val="16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함초롬바탕" pitchFamily="18" charset="-127"/>
              </a:rPr>
              <a:t>센터</a:t>
            </a:r>
            <a:r>
              <a:rPr lang="en-US" altLang="ko-KR" sz="2400" b="1" dirty="0">
                <a:ln>
                  <a:solidFill>
                    <a:schemeClr val="bg1">
                      <a:alpha val="16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함초롬바탕" pitchFamily="18" charset="-127"/>
              </a:rPr>
              <a:t> </a:t>
            </a:r>
            <a:r>
              <a:rPr lang="ko-KR" altLang="en-US" sz="2400" b="1" dirty="0">
                <a:ln>
                  <a:solidFill>
                    <a:schemeClr val="bg1">
                      <a:alpha val="16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함초롬바탕" pitchFamily="18" charset="-127"/>
              </a:rPr>
              <a:t>및 </a:t>
            </a:r>
            <a:r>
              <a:rPr lang="ko-KR" altLang="en-US" sz="2400" b="1" dirty="0" err="1">
                <a:ln>
                  <a:solidFill>
                    <a:schemeClr val="bg1">
                      <a:alpha val="16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함초롬바탕" pitchFamily="18" charset="-127"/>
              </a:rPr>
              <a:t>창의인재원</a:t>
            </a:r>
            <a:r>
              <a:rPr lang="ko-KR" altLang="en-US" sz="2400" b="1" dirty="0">
                <a:ln>
                  <a:solidFill>
                    <a:schemeClr val="bg1">
                      <a:alpha val="16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함초롬바탕" pitchFamily="18" charset="-127"/>
              </a:rPr>
              <a:t> 행정 운영 </a:t>
            </a:r>
            <a:endParaRPr lang="en-US" altLang="ko-KR" sz="2400" b="1" dirty="0">
              <a:ln>
                <a:solidFill>
                  <a:schemeClr val="bg1">
                    <a:alpha val="16000"/>
                  </a:schemeClr>
                </a:solidFill>
              </a:ln>
              <a:solidFill>
                <a:schemeClr val="accent5">
                  <a:lumMod val="50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함초롬바탕" pitchFamily="18" charset="-127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659384" y="6242935"/>
            <a:ext cx="1825232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1400" b="1" dirty="0" err="1">
                <a:solidFill>
                  <a:srgbClr val="00206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창의인재원</a:t>
            </a:r>
            <a:r>
              <a:rPr lang="ko-KR" altLang="en-US" sz="1400" b="1" dirty="0">
                <a:solidFill>
                  <a:srgbClr val="00206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altLang="en-US" sz="1400" b="1" dirty="0" err="1">
                <a:solidFill>
                  <a:srgbClr val="00206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행정팀</a:t>
            </a:r>
            <a:endParaRPr lang="ko-KR" altLang="en-US" sz="1400" b="1" dirty="0">
              <a:solidFill>
                <a:srgbClr val="002060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grpSp>
        <p:nvGrpSpPr>
          <p:cNvPr id="36" name="그룹 35"/>
          <p:cNvGrpSpPr/>
          <p:nvPr/>
        </p:nvGrpSpPr>
        <p:grpSpPr>
          <a:xfrm>
            <a:off x="2915296" y="2978991"/>
            <a:ext cx="3888952" cy="2007353"/>
            <a:chOff x="1116002" y="2727753"/>
            <a:chExt cx="2808308" cy="973942"/>
          </a:xfrm>
        </p:grpSpPr>
        <p:sp>
          <p:nvSpPr>
            <p:cNvPr id="31" name="직사각형 30"/>
            <p:cNvSpPr/>
            <p:nvPr/>
          </p:nvSpPr>
          <p:spPr>
            <a:xfrm>
              <a:off x="1116002" y="2727753"/>
              <a:ext cx="2808308" cy="25386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r>
                <a:rPr lang="ko-KR" altLang="en-US" sz="1400" b="1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rgbClr val="002060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함초롬바탕" pitchFamily="18" charset="-127"/>
                </a:rPr>
                <a:t> </a:t>
              </a:r>
              <a:r>
                <a:rPr lang="en-US" altLang="ko-KR" sz="1400" b="1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rgbClr val="002060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함초롬바탕" pitchFamily="18" charset="-127"/>
                </a:rPr>
                <a:t>1. Residential</a:t>
              </a:r>
              <a:r>
                <a:rPr lang="ko-KR" altLang="en-US" sz="1400" b="1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rgbClr val="002060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함초롬바탕" pitchFamily="18" charset="-127"/>
                </a:rPr>
                <a:t> </a:t>
              </a:r>
              <a:r>
                <a:rPr lang="en-US" altLang="ko-KR" sz="1400" b="1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rgbClr val="002060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함초롬바탕" pitchFamily="18" charset="-127"/>
                </a:rPr>
                <a:t>College</a:t>
              </a:r>
              <a:r>
                <a:rPr lang="ko-KR" altLang="en-US" sz="1400" b="1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rgbClr val="002060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함초롬바탕" pitchFamily="18" charset="-127"/>
                </a:rPr>
                <a:t>센터 운영지침 안내</a:t>
              </a:r>
              <a:r>
                <a:rPr lang="en-US" altLang="ko-KR" sz="1400" b="1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rgbClr val="002060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함초롬바탕" pitchFamily="18" charset="-127"/>
                </a:rPr>
                <a:t> </a:t>
              </a:r>
              <a:endParaRPr lang="ko-KR" altLang="en-US" sz="1400" b="1" dirty="0">
                <a:solidFill>
                  <a:srgbClr val="00206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함초롬바탕" pitchFamily="18" charset="-127"/>
              </a:endParaRPr>
            </a:p>
          </p:txBody>
        </p:sp>
        <p:sp>
          <p:nvSpPr>
            <p:cNvPr id="32" name="직사각형 31"/>
            <p:cNvSpPr/>
            <p:nvPr/>
          </p:nvSpPr>
          <p:spPr>
            <a:xfrm>
              <a:off x="1116002" y="3140058"/>
              <a:ext cx="2592288" cy="149329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r>
                <a:rPr lang="ko-KR" altLang="en-US" sz="1400" b="1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rgbClr val="002060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함초롬바탕" pitchFamily="18" charset="-127"/>
                </a:rPr>
                <a:t> </a:t>
              </a:r>
              <a:r>
                <a:rPr lang="en-US" altLang="ko-KR" sz="1400" b="1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rgbClr val="002060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함초롬바탕" pitchFamily="18" charset="-127"/>
                </a:rPr>
                <a:t>2. Residential</a:t>
              </a:r>
              <a:r>
                <a:rPr lang="ko-KR" altLang="en-US" sz="1400" b="1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rgbClr val="002060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함초롬바탕" pitchFamily="18" charset="-127"/>
                </a:rPr>
                <a:t> </a:t>
              </a:r>
              <a:r>
                <a:rPr lang="en-US" altLang="ko-KR" sz="1400" b="1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rgbClr val="002060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함초롬바탕" pitchFamily="18" charset="-127"/>
                </a:rPr>
                <a:t>College</a:t>
              </a:r>
              <a:r>
                <a:rPr lang="ko-KR" altLang="en-US" sz="1400" b="1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rgbClr val="002060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함초롬바탕" pitchFamily="18" charset="-127"/>
                </a:rPr>
                <a:t>센터</a:t>
              </a:r>
              <a:r>
                <a:rPr lang="en-US" altLang="ko-KR" sz="1400" b="1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rgbClr val="002060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함초롬바탕" pitchFamily="18" charset="-127"/>
                </a:rPr>
                <a:t> </a:t>
              </a:r>
              <a:r>
                <a:rPr lang="ko-KR" altLang="en-US" sz="1400" b="1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rgbClr val="002060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함초롬바탕" pitchFamily="18" charset="-127"/>
                </a:rPr>
                <a:t>수료 기준</a:t>
              </a:r>
              <a:r>
                <a:rPr lang="en-US" altLang="ko-KR" sz="1400" b="1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rgbClr val="002060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함초롬바탕" pitchFamily="18" charset="-127"/>
                </a:rPr>
                <a:t> </a:t>
              </a:r>
              <a:endParaRPr lang="ko-KR" altLang="en-US" sz="1400" b="1" dirty="0">
                <a:solidFill>
                  <a:srgbClr val="00206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함초롬바탕" pitchFamily="18" charset="-127"/>
              </a:endParaRPr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1116002" y="3447835"/>
              <a:ext cx="2561791" cy="253860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r>
                <a:rPr lang="ko-KR" altLang="en-US" sz="1400" b="1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rgbClr val="002060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함초롬바탕" pitchFamily="18" charset="-127"/>
                </a:rPr>
                <a:t> </a:t>
              </a:r>
              <a:r>
                <a:rPr lang="en-US" altLang="ko-KR" sz="1400" b="1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rgbClr val="002060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함초롬바탕" pitchFamily="18" charset="-127"/>
                </a:rPr>
                <a:t>3. Residential College</a:t>
              </a:r>
              <a:r>
                <a:rPr lang="ko-KR" altLang="en-US" sz="1400" b="1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rgbClr val="002060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함초롬바탕" pitchFamily="18" charset="-127"/>
                </a:rPr>
                <a:t>센터</a:t>
              </a:r>
              <a:r>
                <a:rPr lang="en-US" altLang="ko-KR" sz="1400" b="1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rgbClr val="002060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함초롬바탕" pitchFamily="18" charset="-127"/>
                </a:rPr>
                <a:t> </a:t>
              </a:r>
              <a:r>
                <a:rPr lang="ko-KR" altLang="en-US" sz="1400" b="1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rgbClr val="002060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함초롬바탕" pitchFamily="18" charset="-127"/>
                </a:rPr>
                <a:t>리더십 하우스 </a:t>
              </a:r>
            </a:p>
            <a:p>
              <a:r>
                <a:rPr lang="ko-KR" altLang="en-US" sz="1400" b="1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rgbClr val="002060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함초롬바탕" pitchFamily="18" charset="-127"/>
                </a:rPr>
                <a:t>교육 프로그램</a:t>
              </a:r>
              <a:r>
                <a:rPr lang="en-US" altLang="ko-KR" sz="1400" b="1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rgbClr val="002060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함초롬바탕" pitchFamily="18" charset="-127"/>
                </a:rPr>
                <a:t> </a:t>
              </a:r>
              <a:r>
                <a:rPr lang="ko-KR" altLang="en-US" sz="1400" b="1" dirty="0">
                  <a:ln>
                    <a:solidFill>
                      <a:schemeClr val="bg1">
                        <a:alpha val="16000"/>
                      </a:schemeClr>
                    </a:solidFill>
                  </a:ln>
                  <a:solidFill>
                    <a:srgbClr val="002060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함초롬바탕" pitchFamily="18" charset="-127"/>
                </a:rPr>
                <a:t>운영 방향 </a:t>
              </a:r>
              <a:endParaRPr lang="ko-KR" altLang="en-US" sz="1400" b="1" dirty="0">
                <a:solidFill>
                  <a:srgbClr val="00206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함초롬바탕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976373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2457147" y="970855"/>
            <a:ext cx="422970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400" b="1" dirty="0">
                <a:ln>
                  <a:solidFill>
                    <a:schemeClr val="bg1">
                      <a:alpha val="16000"/>
                    </a:schemeClr>
                  </a:solidFill>
                </a:ln>
                <a:solidFill>
                  <a:srgbClr val="00206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함초롬바탕" pitchFamily="18" charset="-127"/>
              </a:rPr>
              <a:t>1. Residential</a:t>
            </a:r>
            <a:r>
              <a:rPr lang="ko-KR" altLang="en-US" sz="1400" b="1" dirty="0">
                <a:ln>
                  <a:solidFill>
                    <a:schemeClr val="bg1">
                      <a:alpha val="16000"/>
                    </a:schemeClr>
                  </a:solidFill>
                </a:ln>
                <a:solidFill>
                  <a:srgbClr val="00206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함초롬바탕" pitchFamily="18" charset="-127"/>
              </a:rPr>
              <a:t> </a:t>
            </a:r>
            <a:r>
              <a:rPr lang="en-US" altLang="ko-KR" sz="1400" b="1" dirty="0">
                <a:ln>
                  <a:solidFill>
                    <a:schemeClr val="bg1">
                      <a:alpha val="16000"/>
                    </a:schemeClr>
                  </a:solidFill>
                </a:ln>
                <a:solidFill>
                  <a:srgbClr val="00206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함초롬바탕" pitchFamily="18" charset="-127"/>
              </a:rPr>
              <a:t>College</a:t>
            </a:r>
            <a:r>
              <a:rPr lang="ko-KR" altLang="en-US" sz="1400" b="1" dirty="0">
                <a:ln>
                  <a:solidFill>
                    <a:schemeClr val="bg1">
                      <a:alpha val="16000"/>
                    </a:schemeClr>
                  </a:solidFill>
                </a:ln>
                <a:solidFill>
                  <a:srgbClr val="00206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함초롬바탕" pitchFamily="18" charset="-127"/>
              </a:rPr>
              <a:t>센터 운영지침 안내</a:t>
            </a:r>
            <a:r>
              <a:rPr lang="en-US" altLang="ko-KR" sz="1400" b="1" dirty="0">
                <a:ln>
                  <a:solidFill>
                    <a:schemeClr val="bg1">
                      <a:alpha val="16000"/>
                    </a:schemeClr>
                  </a:solidFill>
                </a:ln>
                <a:solidFill>
                  <a:srgbClr val="00206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함초롬바탕" pitchFamily="18" charset="-127"/>
              </a:rPr>
              <a:t> </a:t>
            </a:r>
            <a:endParaRPr lang="ko-KR" altLang="en-US" sz="1400" b="1" dirty="0">
              <a:solidFill>
                <a:srgbClr val="002060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함초롬바탕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115615" y="1412776"/>
            <a:ext cx="6912769" cy="5062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50000"/>
              </a:lnSpc>
            </a:pPr>
            <a:r>
              <a:rPr lang="ko-KR" altLang="en-US" sz="1400" kern="0" spc="2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함초롬바탕" pitchFamily="18" charset="-127"/>
              </a:rPr>
              <a:t>■ </a:t>
            </a:r>
            <a:r>
              <a:rPr lang="en-US" altLang="ko-KR" sz="1400" kern="0" spc="2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함초롬바탕" pitchFamily="18" charset="-127"/>
              </a:rPr>
              <a:t>Residential Assistant(RA, </a:t>
            </a:r>
            <a:r>
              <a:rPr lang="ko-KR" altLang="en-US" sz="1400" kern="0" spc="2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함초롬바탕" pitchFamily="18" charset="-127"/>
              </a:rPr>
              <a:t>멘토</a:t>
            </a:r>
            <a:r>
              <a:rPr lang="en-US" altLang="ko-KR" sz="1400" kern="0" spc="2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함초롬바탕" pitchFamily="18" charset="-127"/>
              </a:rPr>
              <a:t>)</a:t>
            </a:r>
            <a:r>
              <a:rPr lang="ko-KR" altLang="en-US" sz="1400" kern="0" spc="2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함초롬바탕" pitchFamily="18" charset="-127"/>
              </a:rPr>
              <a:t> 및 </a:t>
            </a:r>
            <a:r>
              <a:rPr lang="ko-KR" altLang="en-US" sz="1400" kern="0" spc="2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함초롬바탕" pitchFamily="18" charset="-127"/>
              </a:rPr>
              <a:t>멘티</a:t>
            </a:r>
            <a:r>
              <a:rPr lang="ko-KR" altLang="en-US" sz="1400" kern="0" spc="2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함초롬바탕" pitchFamily="18" charset="-127"/>
              </a:rPr>
              <a:t> 참여 학생  장학금 지급 기준</a:t>
            </a:r>
            <a:endParaRPr lang="en-US" altLang="ko-KR" sz="1400" kern="0" spc="20" dirty="0">
              <a:solidFill>
                <a:srgbClr val="000000"/>
              </a:solidFill>
              <a:uFill>
                <a:solidFill>
                  <a:srgbClr val="000000"/>
                </a:solidFill>
              </a:u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함초롬바탕" pitchFamily="18" charset="-127"/>
            </a:endParaRPr>
          </a:p>
          <a:p>
            <a:pPr fontAlgn="base"/>
            <a:r>
              <a:rPr lang="ko-KR" altLang="en-US" sz="14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   </a:t>
            </a:r>
          </a:p>
          <a:p>
            <a:pPr fontAlgn="base">
              <a:lnSpc>
                <a:spcPct val="150000"/>
              </a:lnSpc>
            </a:pPr>
            <a:r>
              <a:rPr lang="en-US" altLang="ko-KR" sz="14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1. RA(</a:t>
            </a:r>
            <a:r>
              <a:rPr lang="ko-KR" altLang="en-US" sz="14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멘토</a:t>
            </a:r>
            <a:r>
              <a:rPr lang="en-US" altLang="ko-KR" sz="14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) </a:t>
            </a:r>
            <a:r>
              <a:rPr lang="ko-KR" altLang="en-US" sz="14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장학금 지급 기준 </a:t>
            </a:r>
            <a:r>
              <a:rPr lang="en-US" altLang="ko-KR" sz="14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(</a:t>
            </a:r>
            <a:r>
              <a:rPr lang="ko-KR" altLang="en-US" sz="14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각 학기 </a:t>
            </a:r>
            <a:r>
              <a:rPr lang="en-US" altLang="ko-KR" sz="14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4</a:t>
            </a:r>
            <a:r>
              <a:rPr lang="ko-KR" altLang="en-US" sz="14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개월 “</a:t>
            </a:r>
            <a:r>
              <a:rPr lang="en-US" altLang="ko-KR" sz="14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3~6</a:t>
            </a:r>
            <a:r>
              <a:rPr lang="ko-KR" altLang="en-US" sz="14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월 </a:t>
            </a:r>
            <a:r>
              <a:rPr lang="en-US" altLang="ko-KR" sz="14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, 9~12</a:t>
            </a:r>
            <a:r>
              <a:rPr lang="ko-KR" altLang="en-US" sz="14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월”</a:t>
            </a:r>
            <a:r>
              <a:rPr lang="en-US" altLang="ko-KR" sz="14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)</a:t>
            </a:r>
            <a:endParaRPr lang="ko-KR" altLang="en-US" sz="1400" kern="0" spc="20" dirty="0">
              <a:solidFill>
                <a:srgbClr val="000000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  <a:cs typeface="함초롬바탕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4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   </a:t>
            </a:r>
            <a:r>
              <a:rPr lang="ko-KR" altLang="en-US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 </a:t>
            </a:r>
            <a:r>
              <a:rPr lang="en-US" altLang="ko-KR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-</a:t>
            </a:r>
            <a:r>
              <a:rPr lang="ko-KR" altLang="en-US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 </a:t>
            </a:r>
            <a:r>
              <a:rPr lang="en-US" altLang="ko-KR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RC </a:t>
            </a:r>
            <a:r>
              <a:rPr lang="ko-KR" altLang="en-US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활동</a:t>
            </a:r>
            <a:r>
              <a:rPr lang="en-US" altLang="ko-KR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(</a:t>
            </a:r>
            <a:r>
              <a:rPr lang="ko-KR" altLang="en-US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특강</a:t>
            </a:r>
            <a:r>
              <a:rPr lang="en-US" altLang="ko-KR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, Team Project, </a:t>
            </a:r>
            <a:r>
              <a:rPr lang="ko-KR" altLang="en-US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정례회의 등</a:t>
            </a:r>
            <a:r>
              <a:rPr lang="en-US" altLang="ko-KR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)</a:t>
            </a:r>
            <a:r>
              <a:rPr lang="ko-KR" altLang="en-US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에 </a:t>
            </a:r>
            <a:r>
              <a:rPr lang="en-US" altLang="ko-KR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80% </a:t>
            </a:r>
            <a:r>
              <a:rPr lang="ko-KR" altLang="en-US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이상 참여</a:t>
            </a:r>
          </a:p>
          <a:p>
            <a:pPr fontAlgn="base">
              <a:lnSpc>
                <a:spcPct val="150000"/>
              </a:lnSpc>
            </a:pPr>
            <a:r>
              <a:rPr lang="ko-KR" altLang="en-US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     </a:t>
            </a:r>
            <a:r>
              <a:rPr lang="en-US" altLang="ko-KR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-</a:t>
            </a:r>
            <a:r>
              <a:rPr lang="ko-KR" altLang="en-US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월 </a:t>
            </a:r>
            <a:r>
              <a:rPr lang="en-US" altLang="ko-KR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20</a:t>
            </a:r>
            <a:r>
              <a:rPr lang="ko-KR" altLang="en-US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일 이상 출근부 사인</a:t>
            </a:r>
            <a:r>
              <a:rPr lang="en-US" altLang="ko-KR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(</a:t>
            </a:r>
            <a:r>
              <a:rPr lang="ko-KR" altLang="en-US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월</a:t>
            </a:r>
            <a:r>
              <a:rPr lang="en-US" altLang="ko-KR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~</a:t>
            </a:r>
            <a:r>
              <a:rPr lang="ko-KR" altLang="en-US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금</a:t>
            </a:r>
            <a:r>
              <a:rPr lang="en-US" altLang="ko-KR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, </a:t>
            </a:r>
            <a:r>
              <a:rPr lang="ko-KR" altLang="en-US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오후 </a:t>
            </a:r>
            <a:r>
              <a:rPr lang="en-US" altLang="ko-KR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6:30~9:30 </a:t>
            </a:r>
            <a:r>
              <a:rPr lang="ko-KR" altLang="en-US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사이</a:t>
            </a:r>
            <a:r>
              <a:rPr lang="en-US" altLang="ko-KR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)</a:t>
            </a:r>
            <a:endParaRPr lang="ko-KR" altLang="en-US" sz="1200" kern="0" spc="20" dirty="0">
              <a:solidFill>
                <a:srgbClr val="000000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  <a:cs typeface="함초롬바탕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     </a:t>
            </a:r>
            <a:r>
              <a:rPr lang="en-US" altLang="ko-KR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-RC </a:t>
            </a:r>
            <a:r>
              <a:rPr lang="ko-KR" altLang="en-US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활동 참여 및 </a:t>
            </a:r>
            <a:r>
              <a:rPr lang="ko-KR" altLang="en-US" sz="1200" kern="0" spc="20" dirty="0" err="1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멘티</a:t>
            </a:r>
            <a:r>
              <a:rPr lang="ko-KR" altLang="en-US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 지원에 성실하게 임한 경우</a:t>
            </a:r>
          </a:p>
          <a:p>
            <a:pPr fontAlgn="base">
              <a:lnSpc>
                <a:spcPct val="150000"/>
              </a:lnSpc>
            </a:pPr>
            <a:r>
              <a:rPr lang="ko-KR" altLang="en-US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     </a:t>
            </a:r>
            <a:r>
              <a:rPr lang="en-US" altLang="ko-KR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-</a:t>
            </a:r>
            <a:r>
              <a:rPr lang="ko-KR" altLang="en-US" sz="1200" kern="0" spc="20" dirty="0" err="1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창의인재원</a:t>
            </a:r>
            <a:r>
              <a:rPr lang="en-US" altLang="ko-KR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(</a:t>
            </a:r>
            <a:r>
              <a:rPr lang="ko-KR" altLang="en-US" sz="1200" kern="0" spc="20" dirty="0" err="1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창의관</a:t>
            </a:r>
            <a:r>
              <a:rPr lang="en-US" altLang="ko-KR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) </a:t>
            </a:r>
            <a:r>
              <a:rPr lang="ko-KR" altLang="en-US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입사 유지 </a:t>
            </a:r>
            <a:r>
              <a:rPr lang="en-US" altLang="ko-KR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(</a:t>
            </a:r>
            <a:r>
              <a:rPr lang="ko-KR" altLang="en-US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퇴사시 장학금 지급 제외</a:t>
            </a:r>
            <a:r>
              <a:rPr lang="en-US" altLang="ko-KR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) </a:t>
            </a:r>
            <a:endParaRPr lang="ko-KR" altLang="en-US" sz="1200" kern="0" spc="20" dirty="0">
              <a:solidFill>
                <a:srgbClr val="000000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  <a:cs typeface="함초롬바탕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     </a:t>
            </a:r>
            <a:r>
              <a:rPr lang="en-US" altLang="ko-KR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-</a:t>
            </a:r>
            <a:r>
              <a:rPr lang="ko-KR" altLang="en-US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매월 말 확인 후 차월 초 지급</a:t>
            </a:r>
            <a:r>
              <a:rPr lang="en-US" altLang="ko-KR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(300,000</a:t>
            </a:r>
            <a:r>
              <a:rPr lang="ko-KR" altLang="en-US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원</a:t>
            </a:r>
            <a:r>
              <a:rPr lang="en-US" altLang="ko-KR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/</a:t>
            </a:r>
            <a:r>
              <a:rPr lang="ko-KR" altLang="en-US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월</a:t>
            </a:r>
            <a:r>
              <a:rPr lang="en-US" altLang="ko-KR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, 1,200,000</a:t>
            </a:r>
            <a:r>
              <a:rPr lang="ko-KR" altLang="en-US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원</a:t>
            </a:r>
            <a:r>
              <a:rPr lang="en-US" altLang="ko-KR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/</a:t>
            </a:r>
            <a:r>
              <a:rPr lang="ko-KR" altLang="en-US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학기 </a:t>
            </a:r>
            <a:r>
              <a:rPr lang="en-US" altLang="ko-KR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)</a:t>
            </a:r>
            <a:r>
              <a:rPr lang="ko-KR" altLang="en-US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 </a:t>
            </a:r>
            <a:endParaRPr lang="en-US" altLang="ko-KR" sz="1200" kern="0" spc="20" dirty="0">
              <a:solidFill>
                <a:srgbClr val="000000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  <a:cs typeface="함초롬바탕" pitchFamily="18" charset="-127"/>
            </a:endParaRPr>
          </a:p>
          <a:p>
            <a:pPr fontAlgn="base">
              <a:lnSpc>
                <a:spcPct val="150000"/>
              </a:lnSpc>
            </a:pPr>
            <a:endParaRPr lang="ko-KR" altLang="en-US" sz="1200" kern="0" spc="20" dirty="0">
              <a:solidFill>
                <a:srgbClr val="000000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  <a:cs typeface="함초롬바탕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4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2. RC </a:t>
            </a:r>
            <a:r>
              <a:rPr lang="ko-KR" altLang="en-US" sz="14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참여학생</a:t>
            </a:r>
            <a:r>
              <a:rPr lang="en-US" altLang="ko-KR" sz="14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(</a:t>
            </a:r>
            <a:r>
              <a:rPr lang="ko-KR" altLang="en-US" sz="1400" kern="0" spc="20" dirty="0" err="1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멘티</a:t>
            </a:r>
            <a:r>
              <a:rPr lang="en-US" altLang="ko-KR" sz="14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) </a:t>
            </a:r>
            <a:r>
              <a:rPr lang="ko-KR" altLang="en-US" sz="14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장학금 지급 기준 </a:t>
            </a:r>
          </a:p>
          <a:p>
            <a:pPr fontAlgn="base">
              <a:lnSpc>
                <a:spcPct val="150000"/>
              </a:lnSpc>
            </a:pPr>
            <a:r>
              <a:rPr lang="ko-KR" altLang="en-US" sz="1400" kern="0" spc="2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   </a:t>
            </a:r>
            <a:r>
              <a:rPr lang="ko-KR" altLang="en-US" sz="1200" kern="0" spc="2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  </a:t>
            </a:r>
            <a:r>
              <a:rPr lang="en-US" altLang="ko-KR" sz="1200" kern="0" spc="2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-RC </a:t>
            </a:r>
            <a:r>
              <a:rPr lang="ko-KR" altLang="en-US" sz="1200" kern="0" spc="2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활동에 </a:t>
            </a:r>
            <a:r>
              <a:rPr lang="en-US" altLang="ko-KR" sz="1200" kern="0" spc="2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70% </a:t>
            </a:r>
            <a:r>
              <a:rPr lang="ko-KR" altLang="en-US" sz="1200" kern="0" spc="2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이상 참여 </a:t>
            </a:r>
            <a:r>
              <a:rPr lang="en-US" altLang="ko-KR" sz="1200" kern="0" spc="2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(RC </a:t>
            </a:r>
            <a:r>
              <a:rPr lang="ko-KR" altLang="en-US" sz="1200" kern="0" spc="2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특강</a:t>
            </a:r>
            <a:r>
              <a:rPr lang="en-US" altLang="ko-KR" sz="1200" kern="0" spc="2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, Team Project, </a:t>
            </a:r>
            <a:r>
              <a:rPr lang="ko-KR" altLang="en-US" sz="1200" kern="0" spc="2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등</a:t>
            </a:r>
            <a:r>
              <a:rPr lang="en-US" altLang="ko-KR" sz="1200" kern="0" spc="2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) </a:t>
            </a:r>
            <a:endParaRPr lang="ko-KR" altLang="en-US" sz="1200" kern="0" spc="20" dirty="0">
              <a:latin typeface="나눔스퀘어 Bold" panose="020B0600000101010101" pitchFamily="50" charset="-127"/>
              <a:ea typeface="나눔스퀘어 Bold" panose="020B0600000101010101" pitchFamily="50" charset="-127"/>
              <a:cs typeface="함초롬바탕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200" kern="0" spc="2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     </a:t>
            </a:r>
            <a:r>
              <a:rPr lang="en-US" altLang="ko-KR" sz="1200" kern="0" spc="2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-</a:t>
            </a:r>
            <a:r>
              <a:rPr lang="ko-KR" altLang="en-US" sz="1200" kern="0" spc="2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기숙사</a:t>
            </a:r>
            <a:r>
              <a:rPr lang="en-US" altLang="ko-KR" sz="1200" kern="0" spc="2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 </a:t>
            </a:r>
            <a:r>
              <a:rPr lang="ko-KR" altLang="en-US" sz="1200" kern="0" spc="2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입사 유지 </a:t>
            </a:r>
            <a:r>
              <a:rPr lang="en-US" altLang="ko-KR" sz="1200" kern="0" spc="2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(</a:t>
            </a:r>
            <a:r>
              <a:rPr lang="ko-KR" altLang="en-US" sz="1200" kern="0" spc="2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퇴사시 장학금 지급 제외</a:t>
            </a:r>
            <a:r>
              <a:rPr lang="en-US" altLang="ko-KR" sz="1200" kern="0" spc="2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) </a:t>
            </a:r>
            <a:endParaRPr lang="ko-KR" altLang="en-US" sz="1200" kern="0" spc="20" dirty="0">
              <a:latin typeface="나눔스퀘어 Bold" panose="020B0600000101010101" pitchFamily="50" charset="-127"/>
              <a:ea typeface="나눔스퀘어 Bold" panose="020B0600000101010101" pitchFamily="50" charset="-127"/>
              <a:cs typeface="함초롬바탕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     </a:t>
            </a:r>
            <a:r>
              <a:rPr lang="en-US" altLang="ko-KR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-</a:t>
            </a:r>
            <a:r>
              <a:rPr lang="ko-KR" altLang="en-US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매 학기말 </a:t>
            </a:r>
            <a:r>
              <a:rPr lang="en-US" altLang="ko-KR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12</a:t>
            </a:r>
            <a:r>
              <a:rPr lang="ko-KR" altLang="en-US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월 지급</a:t>
            </a:r>
            <a:r>
              <a:rPr lang="en-US" altLang="ko-KR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(200,000</a:t>
            </a:r>
            <a:r>
              <a:rPr lang="ko-KR" altLang="en-US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원</a:t>
            </a:r>
            <a:r>
              <a:rPr lang="en-US" altLang="ko-KR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/</a:t>
            </a:r>
            <a:r>
              <a:rPr lang="ko-KR" altLang="en-US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상위 </a:t>
            </a:r>
            <a:r>
              <a:rPr lang="en-US" altLang="ko-KR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20%, 170,000</a:t>
            </a:r>
            <a:r>
              <a:rPr lang="ko-KR" altLang="en-US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원</a:t>
            </a:r>
            <a:r>
              <a:rPr lang="en-US" altLang="ko-KR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/</a:t>
            </a:r>
            <a:r>
              <a:rPr lang="ko-KR" altLang="en-US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상위 </a:t>
            </a:r>
            <a:r>
              <a:rPr lang="en-US" altLang="ko-KR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50%, 135,000</a:t>
            </a:r>
            <a:r>
              <a:rPr lang="ko-KR" altLang="en-US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원</a:t>
            </a:r>
            <a:r>
              <a:rPr lang="en-US" altLang="ko-KR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/</a:t>
            </a:r>
            <a:r>
              <a:rPr lang="ko-KR" altLang="en-US" sz="1200" kern="0" spc="20" dirty="0" err="1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그외</a:t>
            </a:r>
            <a:r>
              <a:rPr lang="en-US" altLang="ko-KR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) </a:t>
            </a:r>
            <a:r>
              <a:rPr lang="ko-KR" altLang="en-US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  </a:t>
            </a:r>
            <a:endParaRPr lang="en-US" altLang="ko-KR" sz="1200" kern="0" spc="20" dirty="0">
              <a:solidFill>
                <a:srgbClr val="000000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  <a:cs typeface="함초롬바탕" pitchFamily="18" charset="-127"/>
            </a:endParaRPr>
          </a:p>
          <a:p>
            <a:pPr fontAlgn="base">
              <a:lnSpc>
                <a:spcPct val="150000"/>
              </a:lnSpc>
            </a:pPr>
            <a:endParaRPr lang="ko-KR" altLang="en-US" sz="1200" kern="0" spc="20" dirty="0">
              <a:solidFill>
                <a:srgbClr val="000000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  <a:cs typeface="함초롬바탕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4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3. RC </a:t>
            </a:r>
            <a:r>
              <a:rPr lang="ko-KR" altLang="en-US" sz="1400" kern="0" spc="20" dirty="0" err="1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멘티장</a:t>
            </a:r>
            <a:r>
              <a:rPr lang="ko-KR" altLang="en-US" sz="14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 장학금 신설 </a:t>
            </a:r>
            <a:r>
              <a:rPr lang="en-US" altLang="ko-KR" sz="14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( </a:t>
            </a:r>
            <a:r>
              <a:rPr lang="ko-KR" altLang="en-US" sz="14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각 학기 </a:t>
            </a:r>
            <a:r>
              <a:rPr lang="en-US" altLang="ko-KR" sz="14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3</a:t>
            </a:r>
            <a:r>
              <a:rPr lang="ko-KR" altLang="en-US" sz="14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개월  </a:t>
            </a:r>
            <a:r>
              <a:rPr lang="en-US" altLang="ko-KR" sz="14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“3~5</a:t>
            </a:r>
            <a:r>
              <a:rPr lang="ko-KR" altLang="en-US" sz="14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월</a:t>
            </a:r>
            <a:r>
              <a:rPr lang="en-US" altLang="ko-KR" sz="14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, 9~11</a:t>
            </a:r>
            <a:r>
              <a:rPr lang="ko-KR" altLang="en-US" sz="14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월</a:t>
            </a:r>
            <a:r>
              <a:rPr lang="en-US" altLang="ko-KR" sz="14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” )</a:t>
            </a:r>
            <a:endParaRPr lang="ko-KR" altLang="en-US" sz="1400" kern="0" spc="20" dirty="0">
              <a:solidFill>
                <a:srgbClr val="000000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  <a:cs typeface="함초롬바탕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400" kern="0" spc="2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  </a:t>
            </a:r>
            <a:r>
              <a:rPr lang="ko-KR" altLang="en-US" sz="1200" kern="0" spc="2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   </a:t>
            </a:r>
            <a:r>
              <a:rPr lang="en-US" altLang="ko-KR" sz="1200" kern="0" spc="2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RC </a:t>
            </a:r>
            <a:r>
              <a:rPr lang="ko-KR" altLang="en-US" sz="1200" kern="0" spc="2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활동에 </a:t>
            </a:r>
            <a:r>
              <a:rPr lang="en-US" altLang="ko-KR" sz="1200" kern="0" spc="2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70% </a:t>
            </a:r>
            <a:r>
              <a:rPr lang="ko-KR" altLang="en-US" sz="1200" kern="0" spc="2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이상 참여 </a:t>
            </a:r>
          </a:p>
          <a:p>
            <a:pPr fontAlgn="base">
              <a:lnSpc>
                <a:spcPct val="150000"/>
              </a:lnSpc>
            </a:pPr>
            <a:r>
              <a:rPr lang="ko-KR" altLang="en-US" sz="1200" kern="0" spc="2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     </a:t>
            </a:r>
            <a:r>
              <a:rPr lang="ko-KR" altLang="en-US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매월 말 확인 후 차월 초 지급</a:t>
            </a:r>
            <a:r>
              <a:rPr lang="en-US" altLang="ko-KR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(100,000</a:t>
            </a:r>
            <a:r>
              <a:rPr lang="ko-KR" altLang="en-US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원</a:t>
            </a:r>
            <a:r>
              <a:rPr lang="en-US" altLang="ko-KR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/</a:t>
            </a:r>
            <a:r>
              <a:rPr lang="ko-KR" altLang="en-US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월</a:t>
            </a:r>
            <a:r>
              <a:rPr lang="en-US" altLang="ko-KR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, 300,000</a:t>
            </a:r>
            <a:r>
              <a:rPr lang="ko-KR" altLang="en-US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원</a:t>
            </a:r>
            <a:r>
              <a:rPr lang="en-US" altLang="ko-KR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/</a:t>
            </a:r>
            <a:r>
              <a:rPr lang="ko-KR" altLang="en-US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학기 </a:t>
            </a:r>
            <a:r>
              <a:rPr lang="en-US" altLang="ko-KR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)</a:t>
            </a:r>
            <a:r>
              <a:rPr lang="ko-KR" altLang="en-US" sz="1200" kern="0" spc="2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 </a:t>
            </a:r>
            <a:r>
              <a:rPr lang="ko-KR" altLang="en-US" sz="1200" kern="0" spc="2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842521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2968262" y="1032991"/>
            <a:ext cx="320747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400" b="1" dirty="0">
                <a:ln>
                  <a:solidFill>
                    <a:schemeClr val="bg1">
                      <a:alpha val="16000"/>
                    </a:schemeClr>
                  </a:solidFill>
                </a:ln>
                <a:solidFill>
                  <a:srgbClr val="00206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함초롬바탕" pitchFamily="18" charset="-127"/>
              </a:rPr>
              <a:t>2. Residential</a:t>
            </a:r>
            <a:r>
              <a:rPr lang="ko-KR" altLang="en-US" sz="1400" b="1" dirty="0">
                <a:ln>
                  <a:solidFill>
                    <a:schemeClr val="bg1">
                      <a:alpha val="16000"/>
                    </a:schemeClr>
                  </a:solidFill>
                </a:ln>
                <a:solidFill>
                  <a:srgbClr val="00206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함초롬바탕" pitchFamily="18" charset="-127"/>
              </a:rPr>
              <a:t> </a:t>
            </a:r>
            <a:r>
              <a:rPr lang="en-US" altLang="ko-KR" sz="1400" b="1" dirty="0">
                <a:ln>
                  <a:solidFill>
                    <a:schemeClr val="bg1">
                      <a:alpha val="16000"/>
                    </a:schemeClr>
                  </a:solidFill>
                </a:ln>
                <a:solidFill>
                  <a:srgbClr val="00206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함초롬바탕" pitchFamily="18" charset="-127"/>
              </a:rPr>
              <a:t>College</a:t>
            </a:r>
            <a:r>
              <a:rPr lang="ko-KR" altLang="en-US" sz="1400" b="1" dirty="0">
                <a:ln>
                  <a:solidFill>
                    <a:schemeClr val="bg1">
                      <a:alpha val="16000"/>
                    </a:schemeClr>
                  </a:solidFill>
                </a:ln>
                <a:solidFill>
                  <a:srgbClr val="00206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함초롬바탕" pitchFamily="18" charset="-127"/>
              </a:rPr>
              <a:t>센터</a:t>
            </a:r>
            <a:r>
              <a:rPr lang="en-US" altLang="ko-KR" sz="1400" b="1" dirty="0">
                <a:ln>
                  <a:solidFill>
                    <a:schemeClr val="bg1">
                      <a:alpha val="16000"/>
                    </a:schemeClr>
                  </a:solidFill>
                </a:ln>
                <a:solidFill>
                  <a:srgbClr val="00206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함초롬바탕" pitchFamily="18" charset="-127"/>
              </a:rPr>
              <a:t> </a:t>
            </a:r>
            <a:r>
              <a:rPr lang="ko-KR" altLang="en-US" sz="1400" b="1" dirty="0">
                <a:ln>
                  <a:solidFill>
                    <a:schemeClr val="bg1">
                      <a:alpha val="16000"/>
                    </a:schemeClr>
                  </a:solidFill>
                </a:ln>
                <a:solidFill>
                  <a:srgbClr val="00206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함초롬바탕" pitchFamily="18" charset="-127"/>
              </a:rPr>
              <a:t>수료 기준</a:t>
            </a:r>
            <a:r>
              <a:rPr lang="en-US" altLang="ko-KR" sz="1400" b="1" dirty="0">
                <a:ln>
                  <a:solidFill>
                    <a:schemeClr val="bg1">
                      <a:alpha val="16000"/>
                    </a:schemeClr>
                  </a:solidFill>
                </a:ln>
                <a:solidFill>
                  <a:srgbClr val="00206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함초롬바탕" pitchFamily="18" charset="-127"/>
              </a:rPr>
              <a:t> </a:t>
            </a:r>
            <a:endParaRPr lang="ko-KR" altLang="en-US" sz="1400" b="1" dirty="0">
              <a:solidFill>
                <a:srgbClr val="002060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함초롬바탕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611560" y="1556792"/>
            <a:ext cx="8044778" cy="378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ko-KR" altLang="en-US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■ </a:t>
            </a:r>
            <a:r>
              <a:rPr lang="en-US" altLang="ko-KR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RC </a:t>
            </a:r>
            <a:r>
              <a:rPr lang="ko-KR" altLang="en-US" sz="1300" kern="0" dirty="0" err="1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멘티</a:t>
            </a:r>
            <a:r>
              <a:rPr lang="ko-KR" altLang="en-US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 및 </a:t>
            </a:r>
            <a:r>
              <a:rPr lang="en-US" altLang="ko-KR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RA(</a:t>
            </a:r>
            <a:r>
              <a:rPr lang="ko-KR" altLang="en-US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멘토</a:t>
            </a:r>
            <a:r>
              <a:rPr lang="en-US" altLang="ko-KR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) </a:t>
            </a:r>
            <a:r>
              <a:rPr lang="ko-KR" altLang="en-US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수료 및 장학금 지급 기준은 </a:t>
            </a:r>
            <a:r>
              <a:rPr lang="en-US" altLang="ko-KR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ERICA Residential College </a:t>
            </a:r>
            <a:r>
              <a:rPr lang="ko-KR" altLang="en-US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멘토 및 </a:t>
            </a:r>
            <a:r>
              <a:rPr lang="ko-KR" altLang="en-US" sz="1300" kern="0" dirty="0" err="1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멘티</a:t>
            </a:r>
            <a:r>
              <a:rPr lang="ko-KR" altLang="en-US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 운영지침 규정에 따름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611560" y="2159445"/>
            <a:ext cx="7725105" cy="23329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ko-KR" altLang="en-US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■ 멘토</a:t>
            </a:r>
            <a:r>
              <a:rPr lang="en-US" altLang="ko-KR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(RA)</a:t>
            </a:r>
            <a:endParaRPr lang="ko-KR" altLang="en-US" sz="1300" kern="0" dirty="0">
              <a:solidFill>
                <a:srgbClr val="000000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  <a:cs typeface="함초롬바탕" pitchFamily="18" charset="-127"/>
            </a:endParaRPr>
          </a:p>
          <a:p>
            <a:pPr algn="just" fontAlgn="base">
              <a:lnSpc>
                <a:spcPct val="160000"/>
              </a:lnSpc>
              <a:buFontTx/>
              <a:buChar char="-"/>
            </a:pPr>
            <a:r>
              <a:rPr lang="en-US" altLang="ko-KR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 RC </a:t>
            </a:r>
            <a:r>
              <a:rPr lang="ko-KR" altLang="en-US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활동</a:t>
            </a:r>
            <a:r>
              <a:rPr lang="en-US" altLang="ko-KR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(</a:t>
            </a:r>
            <a:r>
              <a:rPr lang="ko-KR" altLang="en-US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워크숍</a:t>
            </a:r>
            <a:r>
              <a:rPr lang="en-US" altLang="ko-KR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, </a:t>
            </a:r>
            <a:r>
              <a:rPr lang="ko-KR" altLang="en-US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정례회의</a:t>
            </a:r>
            <a:r>
              <a:rPr lang="en-US" altLang="ko-KR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, </a:t>
            </a:r>
            <a:r>
              <a:rPr lang="ko-KR" altLang="en-US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교육프로그램 등</a:t>
            </a:r>
            <a:r>
              <a:rPr lang="en-US" altLang="ko-KR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)</a:t>
            </a:r>
            <a:r>
              <a:rPr lang="ko-KR" altLang="en-US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에 </a:t>
            </a:r>
            <a:r>
              <a:rPr lang="en-US" altLang="ko-KR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80% </a:t>
            </a:r>
            <a:r>
              <a:rPr lang="ko-KR" altLang="en-US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이상 참여  </a:t>
            </a:r>
            <a:endParaRPr lang="en-US" altLang="ko-KR" sz="1300" kern="0" dirty="0">
              <a:solidFill>
                <a:srgbClr val="000000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  <a:cs typeface="함초롬바탕" pitchFamily="18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   (</a:t>
            </a:r>
            <a:r>
              <a:rPr lang="ko-KR" altLang="en-US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포인트 </a:t>
            </a:r>
            <a:r>
              <a:rPr lang="en-US" altLang="ko-KR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100</a:t>
            </a:r>
            <a:r>
              <a:rPr lang="ko-KR" altLang="en-US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점으로 환산할 경우 포인트 </a:t>
            </a:r>
            <a:r>
              <a:rPr lang="en-US" altLang="ko-KR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80</a:t>
            </a:r>
            <a:r>
              <a:rPr lang="ko-KR" altLang="en-US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점 이상</a:t>
            </a:r>
            <a:r>
              <a:rPr lang="en-US" altLang="ko-KR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)</a:t>
            </a:r>
            <a:endParaRPr lang="ko-KR" altLang="en-US" sz="1300" kern="0" dirty="0">
              <a:solidFill>
                <a:srgbClr val="000000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  <a:cs typeface="함초롬바탕" pitchFamily="18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- </a:t>
            </a:r>
            <a:r>
              <a:rPr lang="ko-KR" altLang="en-US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출근부 작성 </a:t>
            </a:r>
            <a:r>
              <a:rPr lang="en-US" altLang="ko-KR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(</a:t>
            </a:r>
            <a:r>
              <a:rPr lang="ko-KR" altLang="en-US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월 </a:t>
            </a:r>
            <a:r>
              <a:rPr lang="en-US" altLang="ko-KR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20</a:t>
            </a:r>
            <a:r>
              <a:rPr lang="ko-KR" altLang="en-US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일 이상</a:t>
            </a:r>
            <a:r>
              <a:rPr lang="en-US" altLang="ko-KR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) </a:t>
            </a:r>
          </a:p>
          <a:p>
            <a:pPr algn="just" fontAlgn="base">
              <a:lnSpc>
                <a:spcPct val="160000"/>
              </a:lnSpc>
            </a:pPr>
            <a:r>
              <a:rPr lang="en-US" altLang="ko-KR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- RA</a:t>
            </a:r>
            <a:r>
              <a:rPr lang="ko-KR" altLang="en-US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주관 </a:t>
            </a:r>
            <a:r>
              <a:rPr lang="ko-KR" altLang="en-US" sz="1300" kern="0" dirty="0" err="1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팀별</a:t>
            </a:r>
            <a:r>
              <a:rPr lang="ko-KR" altLang="en-US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 활동 계획서</a:t>
            </a:r>
            <a:r>
              <a:rPr lang="en-US" altLang="ko-KR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·</a:t>
            </a:r>
            <a:r>
              <a:rPr lang="ko-KR" altLang="en-US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주간 보고서</a:t>
            </a:r>
            <a:r>
              <a:rPr lang="en-US" altLang="ko-KR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·</a:t>
            </a:r>
            <a:r>
              <a:rPr lang="ko-KR" altLang="en-US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결과보고서 작성 및 제출</a:t>
            </a:r>
            <a:endParaRPr lang="en-US" altLang="ko-KR" sz="1300" kern="0" dirty="0">
              <a:solidFill>
                <a:srgbClr val="000000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  <a:cs typeface="함초롬바탕" pitchFamily="18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- </a:t>
            </a:r>
            <a:r>
              <a:rPr lang="ko-KR" altLang="en-US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사회봉사 및 독서토론 프로그램 참여 </a:t>
            </a:r>
            <a:endParaRPr lang="en-US" altLang="ko-KR" sz="1300" kern="0" dirty="0">
              <a:solidFill>
                <a:srgbClr val="000000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  <a:cs typeface="함초롬바탕" pitchFamily="18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- RC </a:t>
            </a:r>
            <a:r>
              <a:rPr lang="ko-KR" altLang="en-US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활동 및 </a:t>
            </a:r>
            <a:r>
              <a:rPr lang="ko-KR" altLang="en-US" sz="1300" kern="0" dirty="0" err="1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멘티</a:t>
            </a:r>
            <a:r>
              <a:rPr lang="ko-KR" altLang="en-US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 지원에 성실하게 임한 경우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611560" y="4648767"/>
            <a:ext cx="8105351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ko-KR" altLang="en-US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■ </a:t>
            </a:r>
            <a:r>
              <a:rPr lang="ko-KR" altLang="en-US" sz="1300" kern="0" dirty="0" err="1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멘티</a:t>
            </a:r>
            <a:r>
              <a:rPr lang="ko-KR" altLang="en-US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 </a:t>
            </a:r>
            <a:r>
              <a:rPr lang="en-US" altLang="ko-KR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: </a:t>
            </a:r>
            <a:endParaRPr lang="ko-KR" altLang="en-US" sz="1300" kern="0" dirty="0">
              <a:solidFill>
                <a:srgbClr val="000000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  <a:cs typeface="함초롬바탕" pitchFamily="18" charset="-127"/>
            </a:endParaRPr>
          </a:p>
          <a:p>
            <a:pPr algn="just" fontAlgn="base">
              <a:lnSpc>
                <a:spcPct val="160000"/>
              </a:lnSpc>
              <a:buFontTx/>
              <a:buChar char="-"/>
            </a:pPr>
            <a:r>
              <a:rPr lang="en-US" altLang="ko-KR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 RC </a:t>
            </a:r>
            <a:r>
              <a:rPr lang="ko-KR" altLang="en-US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활동</a:t>
            </a:r>
            <a:r>
              <a:rPr lang="en-US" altLang="ko-KR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(</a:t>
            </a:r>
            <a:r>
              <a:rPr lang="ko-KR" altLang="en-US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교육프로그램</a:t>
            </a:r>
            <a:r>
              <a:rPr lang="en-US" altLang="ko-KR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)</a:t>
            </a:r>
            <a:r>
              <a:rPr lang="ko-KR" altLang="en-US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에 </a:t>
            </a:r>
            <a:r>
              <a:rPr lang="en-US" altLang="ko-KR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70% </a:t>
            </a:r>
            <a:r>
              <a:rPr lang="ko-KR" altLang="en-US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이상 참여 </a:t>
            </a:r>
            <a:r>
              <a:rPr lang="en-US" altLang="ko-KR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(</a:t>
            </a:r>
            <a:r>
              <a:rPr lang="ko-KR" altLang="en-US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포인트 </a:t>
            </a:r>
            <a:r>
              <a:rPr lang="en-US" altLang="ko-KR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100</a:t>
            </a:r>
            <a:r>
              <a:rPr lang="ko-KR" altLang="en-US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점으로 환산할 경우 포인트 </a:t>
            </a:r>
            <a:r>
              <a:rPr lang="en-US" altLang="ko-KR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70</a:t>
            </a:r>
            <a:r>
              <a:rPr lang="ko-KR" altLang="en-US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점 이상</a:t>
            </a:r>
            <a:r>
              <a:rPr lang="en-US" altLang="ko-KR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)</a:t>
            </a:r>
          </a:p>
          <a:p>
            <a:pPr algn="just" fontAlgn="base">
              <a:lnSpc>
                <a:spcPct val="160000"/>
              </a:lnSpc>
            </a:pPr>
            <a:r>
              <a:rPr lang="en-US" altLang="ko-KR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- </a:t>
            </a:r>
            <a:r>
              <a:rPr lang="ko-KR" altLang="ko-KR" sz="13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전체 점수 중 공통필수 및 공통선택 교육프로그램</a:t>
            </a:r>
            <a:r>
              <a:rPr lang="en-US" altLang="ko-KR" sz="13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(Activities)</a:t>
            </a:r>
            <a:r>
              <a:rPr lang="ko-KR" altLang="ko-KR" sz="13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에서 최소</a:t>
            </a:r>
            <a:r>
              <a:rPr lang="en-US" altLang="ko-KR" sz="13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 50</a:t>
            </a:r>
            <a:r>
              <a:rPr lang="ko-KR" altLang="ko-KR" sz="13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점 이상 포인트 이수</a:t>
            </a:r>
            <a:endParaRPr lang="en-US" altLang="ko-KR" sz="1300" kern="0" dirty="0">
              <a:solidFill>
                <a:srgbClr val="000000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  <a:cs typeface="함초롬바탕" pitchFamily="18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- </a:t>
            </a:r>
            <a:r>
              <a:rPr lang="ko-KR" altLang="en-US" sz="1300" kern="0" dirty="0" err="1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창의인재원</a:t>
            </a:r>
            <a:r>
              <a:rPr lang="en-US" altLang="ko-KR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(</a:t>
            </a:r>
            <a:r>
              <a:rPr lang="ko-KR" altLang="en-US" sz="1300" kern="0" dirty="0" err="1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창의관</a:t>
            </a:r>
            <a:r>
              <a:rPr lang="en-US" altLang="ko-KR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) </a:t>
            </a:r>
            <a:r>
              <a:rPr lang="ko-KR" altLang="en-US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입사 유지 </a:t>
            </a:r>
            <a:r>
              <a:rPr lang="en-US" altLang="ko-KR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(</a:t>
            </a:r>
            <a:r>
              <a:rPr lang="ko-KR" altLang="en-US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중도</a:t>
            </a:r>
            <a:r>
              <a:rPr lang="en-US" altLang="ko-KR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 </a:t>
            </a:r>
            <a:r>
              <a:rPr lang="ko-KR" altLang="en-US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퇴사 시 장학금 지급 제외</a:t>
            </a:r>
            <a:r>
              <a:rPr lang="en-US" altLang="ko-KR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, </a:t>
            </a:r>
            <a:r>
              <a:rPr lang="ko-KR" altLang="en-US" sz="1300" kern="0" dirty="0" err="1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창의관</a:t>
            </a:r>
            <a:r>
              <a:rPr lang="ko-KR" altLang="en-US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 이외의 참가자 제외</a:t>
            </a:r>
            <a:r>
              <a:rPr lang="en-US" altLang="ko-KR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)</a:t>
            </a:r>
          </a:p>
          <a:p>
            <a:pPr algn="just" fontAlgn="base">
              <a:lnSpc>
                <a:spcPct val="160000"/>
              </a:lnSpc>
            </a:pPr>
            <a:r>
              <a:rPr lang="en-US" altLang="ko-KR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- </a:t>
            </a:r>
            <a:r>
              <a:rPr lang="ko-KR" altLang="en-US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장학금은 매 학기말 지급 </a:t>
            </a:r>
            <a:r>
              <a:rPr lang="en-US" altLang="ko-KR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(6</a:t>
            </a:r>
            <a:r>
              <a:rPr lang="ko-KR" altLang="en-US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월</a:t>
            </a:r>
            <a:r>
              <a:rPr lang="en-US" altLang="ko-KR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, 12</a:t>
            </a:r>
            <a:r>
              <a:rPr lang="ko-KR" altLang="en-US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월</a:t>
            </a:r>
            <a:r>
              <a:rPr lang="en-US" altLang="ko-KR" sz="13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itchFamily="18" charset="-127"/>
              </a:rPr>
              <a:t>)</a:t>
            </a:r>
            <a:endParaRPr lang="ko-KR" altLang="en-US" sz="1300" kern="0" dirty="0">
              <a:solidFill>
                <a:srgbClr val="000000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  <a:cs typeface="함초롬바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790429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619672" y="2276872"/>
            <a:ext cx="5904656" cy="7848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spcBef>
                <a:spcPts val="600"/>
              </a:spcBef>
            </a:pPr>
            <a:r>
              <a:rPr lang="en-US" altLang="ko-KR" sz="2000" dirty="0">
                <a:solidFill>
                  <a:srgbClr val="00206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3. Residential College</a:t>
            </a:r>
            <a:r>
              <a:rPr lang="ko-KR" altLang="en-US" sz="2000" dirty="0">
                <a:solidFill>
                  <a:srgbClr val="00206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센터</a:t>
            </a:r>
            <a:r>
              <a:rPr lang="en-US" altLang="ko-KR" sz="2000" dirty="0">
                <a:solidFill>
                  <a:srgbClr val="00206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altLang="en-US" sz="2000" dirty="0">
                <a:solidFill>
                  <a:srgbClr val="00206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리더십 하우스 </a:t>
            </a:r>
            <a:endParaRPr lang="en-US" altLang="ko-KR" sz="2000" dirty="0">
              <a:solidFill>
                <a:srgbClr val="002060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algn="ctr">
              <a:spcBef>
                <a:spcPts val="600"/>
              </a:spcBef>
            </a:pPr>
            <a:r>
              <a:rPr lang="ko-KR" altLang="en-US" sz="2000" dirty="0">
                <a:solidFill>
                  <a:srgbClr val="00206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교육 프로그램</a:t>
            </a:r>
            <a:r>
              <a:rPr lang="en-US" altLang="ko-KR" sz="2000" dirty="0">
                <a:solidFill>
                  <a:srgbClr val="00206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altLang="en-US" sz="2000" dirty="0">
                <a:solidFill>
                  <a:srgbClr val="00206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운영 방향</a:t>
            </a:r>
            <a:r>
              <a:rPr lang="en-US" altLang="ko-KR" sz="2000" dirty="0">
                <a:solidFill>
                  <a:srgbClr val="00206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altLang="en-US" sz="2000" dirty="0">
                <a:solidFill>
                  <a:srgbClr val="00206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3779912" y="5229200"/>
            <a:ext cx="1506041" cy="7628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39004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223385"/>
              </p:ext>
            </p:extLst>
          </p:nvPr>
        </p:nvGraphicFramePr>
        <p:xfrm>
          <a:off x="1480157" y="1560462"/>
          <a:ext cx="6183686" cy="3675774"/>
        </p:xfrm>
        <a:graphic>
          <a:graphicData uri="http://schemas.openxmlformats.org/drawingml/2006/table">
            <a:tbl>
              <a:tblPr/>
              <a:tblGrid>
                <a:gridCol w="6894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179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965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1355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289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079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1611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913152">
                  <a:extLst>
                    <a:ext uri="{9D8B030D-6E8A-4147-A177-3AD203B41FA5}">
                      <a16:colId xmlns:a16="http://schemas.microsoft.com/office/drawing/2014/main" val="532423734"/>
                    </a:ext>
                  </a:extLst>
                </a:gridCol>
              </a:tblGrid>
              <a:tr h="21012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FFFFFF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구분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함초롬바탕" panose="02030604000101010101" pitchFamily="18" charset="-127"/>
                      </a:endParaRP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FFFFFF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교육분야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함초롬바탕" panose="02030604000101010101" pitchFamily="18" charset="-127"/>
                      </a:endParaRP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 err="1">
                          <a:solidFill>
                            <a:srgbClr val="FFFFFF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프로그램명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함초롬바탕" panose="02030604000101010101" pitchFamily="18" charset="-127"/>
                      </a:endParaRP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FFFFFF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내용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함초롬바탕" panose="02030604000101010101" pitchFamily="18" charset="-127"/>
                      </a:endParaRP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FFFFFF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일정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함초롬바탕" panose="02030604000101010101" pitchFamily="18" charset="-127"/>
                      </a:endParaRP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chemeClr val="bg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포인트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9307"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공통 필수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리더십</a:t>
                      </a: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및 전인교육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리더십 특강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명사 초청 강연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매주 수요일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8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점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/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회</a:t>
                      </a:r>
                      <a:endParaRPr lang="en-US" altLang="ko-KR" sz="900" kern="0" spc="0" dirty="0">
                        <a:solidFill>
                          <a:srgbClr val="000000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(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특강 외 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4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점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/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회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)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함초롬바탕" panose="02030604000101010101" pitchFamily="18" charset="-127"/>
                      </a:endParaRP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089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RC </a:t>
                      </a:r>
                      <a:r>
                        <a:rPr lang="ko-KR" altLang="en-US" sz="900" kern="0" spc="0" dirty="0" err="1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학술제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 및 </a:t>
                      </a: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High Table Dinner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 err="1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학술제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 및 공동체의 소통과 융합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매 학기 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1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회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8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점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930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Master’s Cup 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체육대회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심신건강 도모 및 공동체 의식 함양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매 학기 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1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회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8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점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9307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공통 선택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전인교육 및 창의교육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봉사활동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봉사활동을 통해 행동으로써</a:t>
                      </a:r>
                      <a:r>
                        <a:rPr lang="ko-KR" altLang="en-US" sz="900" kern="0" spc="0" baseline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 </a:t>
                      </a:r>
                      <a:endParaRPr lang="en-US" altLang="ko-KR" sz="900" kern="0" spc="0" baseline="0" dirty="0">
                        <a:solidFill>
                          <a:srgbClr val="000000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사랑을 실천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상시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총 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8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점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930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RA(</a:t>
                      </a:r>
                      <a:r>
                        <a:rPr lang="ko-KR" altLang="en-US" sz="900" kern="0" spc="0" dirty="0" err="1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멘토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) 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주관 </a:t>
                      </a: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 err="1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팀별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 활동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RA(</a:t>
                      </a:r>
                      <a:r>
                        <a:rPr lang="ko-KR" altLang="en-US" sz="900" kern="0" spc="0" dirty="0" err="1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멘토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)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가 계획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·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주관하는 </a:t>
                      </a:r>
                      <a:endParaRPr lang="en-US" altLang="ko-KR" sz="900" kern="0" spc="0" dirty="0">
                        <a:solidFill>
                          <a:srgbClr val="000000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Team Project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함초롬바탕" panose="02030604000101010101" pitchFamily="18" charset="-127"/>
                      </a:endParaRP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매주 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1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회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총 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20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점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5162"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개인 선택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자기주도교육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개인 </a:t>
                      </a:r>
                      <a:endParaRPr lang="en-US" altLang="ko-KR" sz="900" kern="0" spc="0" dirty="0">
                        <a:solidFill>
                          <a:srgbClr val="000000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Activities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탁구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영화감상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중창단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자율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총 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20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점</a:t>
                      </a:r>
                      <a:endParaRPr lang="en-US" altLang="ko-KR" sz="900" kern="0" spc="0" dirty="0">
                        <a:solidFill>
                          <a:srgbClr val="000000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(2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점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/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회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)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함초롬바탕" panose="02030604000101010101" pitchFamily="18" charset="-127"/>
                      </a:endParaRP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5162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rgbClr val="000000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함초롬바탕" panose="02030604000101010101" pitchFamily="18" charset="-127"/>
                      </a:endParaRP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0" dirty="0">
                        <a:solidFill>
                          <a:srgbClr val="000000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함초롬바탕" panose="02030604000101010101" pitchFamily="18" charset="-127"/>
                      </a:endParaRP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kern="0" spc="0" dirty="0">
                        <a:solidFill>
                          <a:srgbClr val="000000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함초롬바탕" panose="02030604000101010101" pitchFamily="18" charset="-127"/>
                      </a:endParaRP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악기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크래프트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스케치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0" dirty="0">
                        <a:solidFill>
                          <a:srgbClr val="000000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함초롬바탕" panose="02030604000101010101" pitchFamily="18" charset="-127"/>
                      </a:endParaRP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0" dirty="0">
                        <a:solidFill>
                          <a:srgbClr val="000000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함초롬바탕" panose="02030604000101010101" pitchFamily="18" charset="-127"/>
                      </a:endParaRP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95162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rgbClr val="000000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함초롬바탕" panose="02030604000101010101" pitchFamily="18" charset="-127"/>
                      </a:endParaRP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0" dirty="0">
                        <a:solidFill>
                          <a:srgbClr val="000000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함초롬바탕" panose="02030604000101010101" pitchFamily="18" charset="-127"/>
                      </a:endParaRP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토론활동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리더십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독서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자연과학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문화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/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예술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인성 등 다양한 주제의 토론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학기당 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4~5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회</a:t>
                      </a:r>
                    </a:p>
                  </a:txBody>
                  <a:tcPr marL="55937" marR="55937" marT="15465" marB="154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회당 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4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점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/</a:t>
                      </a: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총 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20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점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7459199"/>
                  </a:ext>
                </a:extLst>
              </a:tr>
              <a:tr h="339307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자율 선택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 err="1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국제화교육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함초롬바탕" panose="02030604000101010101" pitchFamily="18" charset="-127"/>
                      </a:endParaRP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 err="1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언어카페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함초롬바탕" panose="02030604000101010101" pitchFamily="18" charset="-127"/>
                      </a:endParaRP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 err="1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원어민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 강사와 </a:t>
                      </a:r>
                      <a:r>
                        <a:rPr 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Intensive Speaking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매주 월요일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4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점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/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회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930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전인교육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일회성 </a:t>
                      </a:r>
                      <a:r>
                        <a:rPr 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Activities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식목일 행사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문화탐방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견학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, 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소양강의 등 일회성 프로그램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상시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4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점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/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회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6" name="직사각형 5"/>
          <p:cNvSpPr/>
          <p:nvPr/>
        </p:nvSpPr>
        <p:spPr>
          <a:xfrm>
            <a:off x="2847810" y="1052736"/>
            <a:ext cx="3448380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base" latinLnBrk="0"/>
            <a:r>
              <a:rPr lang="ko-KR" altLang="en-US" sz="1600" dirty="0"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함초롬바탕" pitchFamily="18" charset="-127"/>
              </a:rPr>
              <a:t>▣ </a:t>
            </a:r>
            <a:r>
              <a:rPr lang="en-US" altLang="ko-KR" sz="1600" dirty="0"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함초롬바탕" pitchFamily="18" charset="-127"/>
              </a:rPr>
              <a:t>2019</a:t>
            </a:r>
            <a:r>
              <a:rPr lang="ko-KR" altLang="en-US" sz="1600" dirty="0"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함초롬바탕" pitchFamily="18" charset="-127"/>
              </a:rPr>
              <a:t>학년도 </a:t>
            </a:r>
            <a:r>
              <a:rPr lang="en-US" altLang="ko-KR" sz="1600" dirty="0"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함초롬바탕" pitchFamily="18" charset="-127"/>
              </a:rPr>
              <a:t>RC </a:t>
            </a:r>
            <a:r>
              <a:rPr lang="ko-KR" altLang="en-US" sz="1600" dirty="0"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함초롬바탕" pitchFamily="18" charset="-127"/>
              </a:rPr>
              <a:t>교육 프로그램 안내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1480157" y="5406315"/>
            <a:ext cx="618368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 algn="just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8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함초롬바탕" panose="02030604000101010101" pitchFamily="18" charset="-127"/>
              </a:rPr>
              <a:t>전체 점수 중 </a:t>
            </a:r>
            <a:r>
              <a:rPr lang="ko-KR" altLang="en-US" sz="800" kern="0" dirty="0" err="1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함초롬바탕" panose="02030604000101010101" pitchFamily="18" charset="-127"/>
              </a:rPr>
              <a:t>공통필수</a:t>
            </a:r>
            <a:r>
              <a:rPr lang="ko-KR" altLang="en-US" sz="8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함초롬바탕" panose="02030604000101010101" pitchFamily="18" charset="-127"/>
              </a:rPr>
              <a:t> 및 </a:t>
            </a:r>
            <a:r>
              <a:rPr lang="ko-KR" altLang="en-US" sz="800" kern="0" dirty="0" err="1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함초롬바탕" panose="02030604000101010101" pitchFamily="18" charset="-127"/>
              </a:rPr>
              <a:t>공통선택</a:t>
            </a:r>
            <a:r>
              <a:rPr lang="ko-KR" altLang="en-US" sz="8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함초롬바탕" panose="02030604000101010101" pitchFamily="18" charset="-127"/>
              </a:rPr>
              <a:t> </a:t>
            </a:r>
            <a:r>
              <a:rPr lang="en-US" altLang="ko-KR" sz="8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함초롬바탕" panose="02030604000101010101" pitchFamily="18" charset="-127"/>
              </a:rPr>
              <a:t>Activity </a:t>
            </a:r>
            <a:r>
              <a:rPr lang="ko-KR" altLang="en-US" sz="8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함초롬바탕" panose="02030604000101010101" pitchFamily="18" charset="-127"/>
              </a:rPr>
              <a:t>프로그램에서 </a:t>
            </a:r>
            <a:r>
              <a:rPr lang="ko-KR" altLang="en-US" sz="800" b="1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함초롬바탕" panose="02030604000101010101" pitchFamily="18" charset="-127"/>
              </a:rPr>
              <a:t>최소 </a:t>
            </a:r>
            <a:r>
              <a:rPr lang="en-US" altLang="ko-KR" sz="800" b="1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함초롬바탕" panose="02030604000101010101" pitchFamily="18" charset="-127"/>
              </a:rPr>
              <a:t>60</a:t>
            </a:r>
            <a:r>
              <a:rPr lang="ko-KR" altLang="en-US" sz="800" b="1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함초롬바탕" panose="02030604000101010101" pitchFamily="18" charset="-127"/>
              </a:rPr>
              <a:t>점 이상 포인트</a:t>
            </a:r>
            <a:r>
              <a:rPr lang="ko-KR" altLang="en-US" sz="8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함초롬바탕" panose="02030604000101010101" pitchFamily="18" charset="-127"/>
              </a:rPr>
              <a:t>와</a:t>
            </a:r>
            <a:r>
              <a:rPr lang="ko-KR" altLang="en-US" sz="800" b="1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함초롬바탕" panose="02030604000101010101" pitchFamily="18" charset="-127"/>
              </a:rPr>
              <a:t> </a:t>
            </a:r>
            <a:r>
              <a:rPr lang="ko-KR" altLang="en-US" sz="800" kern="0" dirty="0" err="1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함초롬바탕" panose="02030604000101010101" pitchFamily="18" charset="-127"/>
              </a:rPr>
              <a:t>개인선택</a:t>
            </a:r>
            <a:r>
              <a:rPr lang="ko-KR" altLang="en-US" sz="8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함초롬바탕" panose="02030604000101010101" pitchFamily="18" charset="-127"/>
              </a:rPr>
              <a:t> 및 </a:t>
            </a:r>
            <a:r>
              <a:rPr lang="ko-KR" altLang="en-US" sz="800" kern="0" dirty="0" err="1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함초롬바탕" panose="02030604000101010101" pitchFamily="18" charset="-127"/>
              </a:rPr>
              <a:t>자율선택</a:t>
            </a:r>
            <a:r>
              <a:rPr lang="ko-KR" altLang="en-US" sz="8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함초롬바탕" panose="02030604000101010101" pitchFamily="18" charset="-127"/>
              </a:rPr>
              <a:t> </a:t>
            </a:r>
            <a:r>
              <a:rPr lang="en-US" altLang="ko-KR" sz="8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함초롬바탕" panose="02030604000101010101" pitchFamily="18" charset="-127"/>
              </a:rPr>
              <a:t>Activity </a:t>
            </a:r>
            <a:r>
              <a:rPr lang="ko-KR" altLang="en-US" sz="8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함초롬바탕" panose="02030604000101010101" pitchFamily="18" charset="-127"/>
              </a:rPr>
              <a:t>프로그램에서 </a:t>
            </a:r>
            <a:r>
              <a:rPr lang="ko-KR" altLang="en-US" sz="800" b="1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함초롬바탕" panose="02030604000101010101" pitchFamily="18" charset="-127"/>
              </a:rPr>
              <a:t>최소 </a:t>
            </a:r>
            <a:r>
              <a:rPr lang="en-US" altLang="ko-KR" sz="800" b="1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함초롬바탕" panose="02030604000101010101" pitchFamily="18" charset="-127"/>
              </a:rPr>
              <a:t>10</a:t>
            </a:r>
            <a:r>
              <a:rPr lang="ko-KR" altLang="en-US" sz="800" b="1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함초롬바탕" panose="02030604000101010101" pitchFamily="18" charset="-127"/>
              </a:rPr>
              <a:t>점 이상 포인트</a:t>
            </a:r>
            <a:r>
              <a:rPr lang="ko-KR" altLang="en-US" sz="8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함초롬바탕" panose="02030604000101010101" pitchFamily="18" charset="-127"/>
              </a:rPr>
              <a:t> 이수 시 </a:t>
            </a:r>
            <a:r>
              <a:rPr lang="en-US" altLang="ko-KR" sz="8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함초롬바탕" panose="02030604000101010101" pitchFamily="18" charset="-127"/>
              </a:rPr>
              <a:t>RC </a:t>
            </a:r>
            <a:r>
              <a:rPr lang="ko-KR" altLang="en-US" sz="8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함초롬바탕" panose="02030604000101010101" pitchFamily="18" charset="-127"/>
              </a:rPr>
              <a:t>수료로</a:t>
            </a:r>
            <a:r>
              <a:rPr lang="en-US" altLang="ko-KR" sz="8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함초롬바탕" panose="02030604000101010101" pitchFamily="18" charset="-127"/>
              </a:rPr>
              <a:t> </a:t>
            </a:r>
            <a:r>
              <a:rPr lang="ko-KR" altLang="en-US" sz="8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함초롬바탕" panose="02030604000101010101" pitchFamily="18" charset="-127"/>
              </a:rPr>
              <a:t>인정 한다</a:t>
            </a:r>
            <a:r>
              <a:rPr lang="en-US" altLang="ko-KR" sz="8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함초롬바탕" panose="02030604000101010101" pitchFamily="18" charset="-127"/>
              </a:rPr>
              <a:t>. </a:t>
            </a:r>
          </a:p>
          <a:p>
            <a:pPr algn="just" fontAlgn="base">
              <a:lnSpc>
                <a:spcPct val="150000"/>
              </a:lnSpc>
            </a:pPr>
            <a:r>
              <a:rPr lang="ko-KR" altLang="en-US" sz="8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함초롬바탕" panose="02030604000101010101" pitchFamily="18" charset="-127"/>
              </a:rPr>
              <a:t>*  </a:t>
            </a:r>
            <a:r>
              <a:rPr lang="en-US" altLang="ko-KR" sz="8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함초롬바탕" panose="02030604000101010101" pitchFamily="18" charset="-127"/>
              </a:rPr>
              <a:t>RC </a:t>
            </a:r>
            <a:r>
              <a:rPr lang="ko-KR" altLang="en-US" sz="8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함초롬바탕" panose="02030604000101010101" pitchFamily="18" charset="-127"/>
              </a:rPr>
              <a:t>참여 학생</a:t>
            </a:r>
            <a:r>
              <a:rPr lang="en-US" altLang="ko-KR" sz="8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함초롬바탕" panose="02030604000101010101" pitchFamily="18" charset="-127"/>
              </a:rPr>
              <a:t>(</a:t>
            </a:r>
            <a:r>
              <a:rPr lang="ko-KR" altLang="en-US" sz="800" kern="0" dirty="0" err="1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함초롬바탕" panose="02030604000101010101" pitchFamily="18" charset="-127"/>
              </a:rPr>
              <a:t>멘티</a:t>
            </a:r>
            <a:r>
              <a:rPr lang="en-US" altLang="ko-KR" sz="8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함초롬바탕" panose="02030604000101010101" pitchFamily="18" charset="-127"/>
              </a:rPr>
              <a:t>) </a:t>
            </a:r>
            <a:r>
              <a:rPr lang="ko-KR" altLang="en-US" sz="8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함초롬바탕" panose="02030604000101010101" pitchFamily="18" charset="-127"/>
              </a:rPr>
              <a:t>및 </a:t>
            </a:r>
            <a:r>
              <a:rPr lang="en-US" altLang="ko-KR" sz="8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함초롬바탕" panose="02030604000101010101" pitchFamily="18" charset="-127"/>
              </a:rPr>
              <a:t>RA(</a:t>
            </a:r>
            <a:r>
              <a:rPr lang="ko-KR" altLang="en-US" sz="8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함초롬바탕" panose="02030604000101010101" pitchFamily="18" charset="-127"/>
              </a:rPr>
              <a:t>멘토</a:t>
            </a:r>
            <a:r>
              <a:rPr lang="en-US" altLang="ko-KR" sz="8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함초롬바탕" panose="02030604000101010101" pitchFamily="18" charset="-127"/>
              </a:rPr>
              <a:t>) </a:t>
            </a:r>
            <a:r>
              <a:rPr lang="ko-KR" altLang="en-US" sz="8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함초롬바탕" panose="02030604000101010101" pitchFamily="18" charset="-127"/>
              </a:rPr>
              <a:t>장학금 지급 및 수료 기준은 </a:t>
            </a:r>
            <a:r>
              <a:rPr lang="en-US" altLang="ko-KR" sz="8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함초롬바탕" panose="02030604000101010101" pitchFamily="18" charset="-127"/>
              </a:rPr>
              <a:t>ERICA RC </a:t>
            </a:r>
            <a:r>
              <a:rPr lang="ko-KR" altLang="en-US" sz="8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함초롬바탕" panose="02030604000101010101" pitchFamily="18" charset="-127"/>
              </a:rPr>
              <a:t>운영지침 규정에 따름 </a:t>
            </a:r>
          </a:p>
          <a:p>
            <a:pPr algn="just" fontAlgn="base">
              <a:lnSpc>
                <a:spcPct val="150000"/>
              </a:lnSpc>
            </a:pPr>
            <a:r>
              <a:rPr lang="en-US" altLang="ko-KR" sz="8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함초롬바탕" panose="02030604000101010101" pitchFamily="18" charset="-127"/>
              </a:rPr>
              <a:t>    [</a:t>
            </a:r>
            <a:r>
              <a:rPr lang="ko-KR" altLang="en-US" sz="8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함초롬바탕" panose="02030604000101010101" pitchFamily="18" charset="-127"/>
              </a:rPr>
              <a:t>첨부</a:t>
            </a:r>
            <a:r>
              <a:rPr lang="en-US" altLang="ko-KR" sz="8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함초롬바탕" panose="02030604000101010101" pitchFamily="18" charset="-127"/>
              </a:rPr>
              <a:t>. 2019</a:t>
            </a:r>
            <a:r>
              <a:rPr lang="ko-KR" altLang="en-US" sz="8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함초롬바탕" panose="02030604000101010101" pitchFamily="18" charset="-127"/>
              </a:rPr>
              <a:t>학년도 </a:t>
            </a:r>
            <a:r>
              <a:rPr lang="en-US" altLang="ko-KR" sz="8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함초롬바탕" panose="02030604000101010101" pitchFamily="18" charset="-127"/>
              </a:rPr>
              <a:t>RC </a:t>
            </a:r>
            <a:r>
              <a:rPr lang="ko-KR" altLang="en-US" sz="800" kern="0" dirty="0" err="1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함초롬바탕" panose="02030604000101010101" pitchFamily="18" charset="-127"/>
              </a:rPr>
              <a:t>운영내규</a:t>
            </a:r>
            <a:r>
              <a:rPr lang="en-US" altLang="ko-KR" sz="8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함초롬바탕" panose="02030604000101010101" pitchFamily="18" charset="-127"/>
              </a:rPr>
              <a:t>, </a:t>
            </a:r>
            <a:r>
              <a:rPr lang="ko-KR" altLang="en-US" sz="8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함초롬바탕" panose="02030604000101010101" pitchFamily="18" charset="-127"/>
              </a:rPr>
              <a:t>첨부</a:t>
            </a:r>
            <a:r>
              <a:rPr lang="en-US" altLang="ko-KR" sz="8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함초롬바탕" panose="02030604000101010101" pitchFamily="18" charset="-127"/>
              </a:rPr>
              <a:t>. 2019</a:t>
            </a:r>
            <a:r>
              <a:rPr lang="ko-KR" altLang="en-US" sz="8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함초롬바탕" panose="02030604000101010101" pitchFamily="18" charset="-127"/>
              </a:rPr>
              <a:t>학년도 </a:t>
            </a:r>
            <a:r>
              <a:rPr lang="en-US" altLang="ko-KR" sz="8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함초롬바탕" panose="02030604000101010101" pitchFamily="18" charset="-127"/>
              </a:rPr>
              <a:t>RC/RA </a:t>
            </a:r>
            <a:r>
              <a:rPr lang="ko-KR" altLang="en-US" sz="800" kern="0" dirty="0" err="1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함초롬바탕" panose="02030604000101010101" pitchFamily="18" charset="-127"/>
              </a:rPr>
              <a:t>장학급</a:t>
            </a:r>
            <a:r>
              <a:rPr lang="ko-KR" altLang="en-US" sz="8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함초롬바탕" panose="02030604000101010101" pitchFamily="18" charset="-127"/>
              </a:rPr>
              <a:t> 지급 내규</a:t>
            </a:r>
            <a:r>
              <a:rPr lang="en-US" altLang="ko-KR" sz="8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함초롬바탕" panose="02030604000101010101" pitchFamily="18" charset="-127"/>
              </a:rPr>
              <a:t>] </a:t>
            </a:r>
            <a:endParaRPr lang="ko-KR" altLang="en-US" sz="800" kern="0" spc="0" dirty="0">
              <a:solidFill>
                <a:srgbClr val="000000"/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  <a:cs typeface="함초롬바탕" panose="02030604000101010101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591943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745686" y="1318495"/>
            <a:ext cx="179087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ko-KR" altLang="en-US" sz="1400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▣ 공통 필수 프로그램</a:t>
            </a:r>
            <a:endParaRPr lang="ko-KR" altLang="en-US" sz="1400" dirty="0"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1745686" y="1710016"/>
            <a:ext cx="56526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50000"/>
              </a:lnSpc>
            </a:pP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공통 필수 프로그램은 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RC 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소속 모든 학생들을 대상으로 진행되는 활동으로 </a:t>
            </a:r>
            <a:r>
              <a:rPr lang="ko-KR" altLang="en-US" sz="1200" b="1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리더십 특강</a:t>
            </a:r>
            <a:r>
              <a:rPr lang="en-US" altLang="ko-KR" sz="1200" b="1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(</a:t>
            </a:r>
            <a:r>
              <a:rPr lang="ko-KR" altLang="en-US" sz="1200" b="1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명사 초청 강연</a:t>
            </a:r>
            <a:r>
              <a:rPr lang="en-US" altLang="ko-KR" sz="1200" b="1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), Master’s Cup </a:t>
            </a:r>
            <a:r>
              <a:rPr lang="ko-KR" altLang="en-US" sz="1200" b="1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체육대회</a:t>
            </a:r>
            <a:r>
              <a:rPr lang="en-US" altLang="ko-KR" sz="1200" b="1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, RC </a:t>
            </a:r>
            <a:r>
              <a:rPr lang="ko-KR" altLang="en-US" sz="1200" b="1" dirty="0" err="1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학술제</a:t>
            </a:r>
            <a:r>
              <a:rPr lang="ko-KR" altLang="en-US" sz="1200" b="1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 및 </a:t>
            </a:r>
            <a:r>
              <a:rPr lang="en-US" altLang="ko-KR" sz="1200" b="1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High Table Dinner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로 구성되어 있다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.</a:t>
            </a:r>
            <a:endParaRPr lang="ko-KR" altLang="en-US" sz="1200" dirty="0">
              <a:latin typeface="나눔스퀘어 Bold" panose="020B0600000101010101" pitchFamily="50" charset="-127"/>
              <a:ea typeface="나눔스퀘어 Bold" panose="020B0600000101010101" pitchFamily="50" charset="-127"/>
              <a:cs typeface="함초롬바탕" panose="02030604000101010101" pitchFamily="18" charset="-127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0362841"/>
              </p:ext>
            </p:extLst>
          </p:nvPr>
        </p:nvGraphicFramePr>
        <p:xfrm>
          <a:off x="1727684" y="2780928"/>
          <a:ext cx="5940660" cy="1440160"/>
        </p:xfrm>
        <a:graphic>
          <a:graphicData uri="http://schemas.openxmlformats.org/drawingml/2006/table">
            <a:tbl>
              <a:tblPr/>
              <a:tblGrid>
                <a:gridCol w="59406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44016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• </a:t>
                      </a:r>
                      <a:r>
                        <a:rPr lang="en-US" altLang="ko-KR" sz="11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RC </a:t>
                      </a:r>
                      <a:r>
                        <a:rPr lang="ko-KR" altLang="en-US" sz="11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소속 학생 전원이 반드시 참여해야 하는 공통 필수 프로그램</a:t>
                      </a:r>
                    </a:p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• </a:t>
                      </a:r>
                      <a:r>
                        <a:rPr lang="ko-KR" altLang="en-US" sz="11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리더십 특강</a:t>
                      </a:r>
                      <a:r>
                        <a:rPr lang="en-US" altLang="ko-KR" sz="11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(</a:t>
                      </a:r>
                      <a:r>
                        <a:rPr lang="ko-KR" altLang="en-US" sz="11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명사 초청 강연</a:t>
                      </a:r>
                      <a:r>
                        <a:rPr lang="en-US" altLang="ko-KR" sz="11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)</a:t>
                      </a:r>
                      <a:r>
                        <a:rPr lang="ko-KR" altLang="en-US" sz="11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을 통해 글로벌 리더로서의 소양을 습득할 수 있는 기회 제공</a:t>
                      </a:r>
                    </a:p>
                    <a:p>
                      <a:pPr marL="0" marR="0" indent="0" algn="l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• Master’s Cup </a:t>
                      </a:r>
                      <a:r>
                        <a:rPr lang="ko-KR" altLang="en-US" sz="11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체육대회에 참여함으로써 심신 건강 도모와 공동체 의식 함양</a:t>
                      </a:r>
                    </a:p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• </a:t>
                      </a:r>
                      <a:r>
                        <a:rPr lang="ko-KR" altLang="en-US" sz="11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단체 활동을 통해 다양한 학우들과의 교감을 통해 타인을 이해하고 배려하는 기회 제공</a:t>
                      </a:r>
                    </a:p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• RC </a:t>
                      </a:r>
                      <a:r>
                        <a:rPr lang="ko-KR" altLang="en-US" sz="11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일원으로서의 소속감과 공동체 의식 함양의 기회 제공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5" name="_x175598688" descr="EMB00000b6c3b3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4592070"/>
            <a:ext cx="2051720" cy="1741772"/>
          </a:xfrm>
          <a:prstGeom prst="rect">
            <a:avLst/>
          </a:prstGeom>
          <a:noFill/>
        </p:spPr>
      </p:pic>
      <p:pic>
        <p:nvPicPr>
          <p:cNvPr id="6" name="Picture 3" descr="G:\[2017-2 RC 사진]\3_활동사진(동영상)\20171111 Master's Cup 체육대회\IMG_198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18782" y="4598860"/>
            <a:ext cx="2304256" cy="1728192"/>
          </a:xfrm>
          <a:prstGeom prst="rect">
            <a:avLst/>
          </a:prstGeom>
          <a:noFill/>
        </p:spPr>
      </p:pic>
      <p:pic>
        <p:nvPicPr>
          <p:cNvPr id="7" name="_x175598688" descr="EMB00000b6c3b4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9744" y="4598860"/>
            <a:ext cx="2196752" cy="1728192"/>
          </a:xfrm>
          <a:prstGeom prst="rect">
            <a:avLst/>
          </a:prstGeom>
          <a:noFill/>
        </p:spPr>
      </p:pic>
      <p:pic>
        <p:nvPicPr>
          <p:cNvPr id="8" name="Picture 6" descr="G:\[2017-1 RC 사진]\20170531 H.T.D\H.T.D_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82596" y="4598860"/>
            <a:ext cx="2197590" cy="1728192"/>
          </a:xfrm>
          <a:prstGeom prst="rect">
            <a:avLst/>
          </a:prstGeom>
          <a:noFill/>
        </p:spPr>
      </p:pic>
      <p:sp>
        <p:nvSpPr>
          <p:cNvPr id="9" name="직사각형 8"/>
          <p:cNvSpPr/>
          <p:nvPr/>
        </p:nvSpPr>
        <p:spPr>
          <a:xfrm>
            <a:off x="200507" y="6318463"/>
            <a:ext cx="186571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0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리더십 특강</a:t>
            </a:r>
            <a:r>
              <a:rPr lang="en-US" altLang="ko-KR" sz="10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(</a:t>
            </a:r>
            <a:r>
              <a:rPr lang="ko-KR" altLang="en-US" sz="10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명사 초청 강연</a:t>
            </a:r>
            <a:r>
              <a:rPr lang="en-US" altLang="ko-KR" sz="10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)</a:t>
            </a:r>
            <a:endParaRPr lang="ko-KR" altLang="en-US" sz="100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2368367" y="6318463"/>
            <a:ext cx="1997281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0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Master’s Cup </a:t>
            </a:r>
            <a:r>
              <a:rPr lang="ko-KR" altLang="en-US" sz="10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체육대회</a:t>
            </a:r>
            <a:endParaRPr lang="ko-KR" altLang="en-US" sz="100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4860135" y="6318463"/>
            <a:ext cx="1642512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000" dirty="0" err="1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학술제</a:t>
            </a:r>
            <a:r>
              <a:rPr lang="ko-KR" altLang="en-US" sz="10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 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6997134" y="6318463"/>
            <a:ext cx="1881971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0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High Table Dinner</a:t>
            </a:r>
            <a:endParaRPr lang="ko-KR" altLang="en-US" sz="1000" dirty="0">
              <a:latin typeface="나눔스퀘어 Bold" panose="020B0600000101010101" pitchFamily="50" charset="-127"/>
              <a:ea typeface="나눔스퀘어 Bold" panose="020B0600000101010101" pitchFamily="50" charset="-127"/>
              <a:cs typeface="함초롬바탕" panose="02030604000101010101" pitchFamily="18" charset="-127"/>
            </a:endParaRPr>
          </a:p>
        </p:txBody>
      </p:sp>
      <p:sp>
        <p:nvSpPr>
          <p:cNvPr id="15" name="슬라이드 번호 개체 틀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041365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701005" y="1268760"/>
            <a:ext cx="1790875" cy="41549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1400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▣ 공통 선택</a:t>
            </a:r>
            <a:r>
              <a:rPr lang="en-US" altLang="ko-KR" sz="1400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altLang="en-US" sz="1400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프로그램</a:t>
            </a:r>
            <a:endParaRPr lang="ko-KR" altLang="en-US" sz="1400" dirty="0"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1701004" y="1858129"/>
            <a:ext cx="6111355" cy="61972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just" fontAlgn="base">
              <a:lnSpc>
                <a:spcPct val="150000"/>
              </a:lnSpc>
            </a:pP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공통 선택 프로그램은 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RC 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소속 모든 학생들을 대상으로 진행되는 활동으로 봉사활동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, </a:t>
            </a:r>
            <a:b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</a:b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토론활동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, RA(</a:t>
            </a:r>
            <a:r>
              <a:rPr lang="ko-KR" altLang="en-US" sz="1200" dirty="0" err="1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멘토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) 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주관 </a:t>
            </a:r>
            <a:r>
              <a:rPr lang="ko-KR" altLang="en-US" sz="1200" dirty="0" err="1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팀별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 활동으로 구성되어 있다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. </a:t>
            </a:r>
            <a:endParaRPr lang="ko-KR" altLang="en-US" sz="1200" dirty="0">
              <a:latin typeface="나눔스퀘어 Bold" panose="020B0600000101010101" pitchFamily="50" charset="-127"/>
              <a:ea typeface="나눔스퀘어 Bold" panose="020B0600000101010101" pitchFamily="50" charset="-127"/>
              <a:cs typeface="함초롬바탕" panose="02030604000101010101" pitchFamily="18" charset="-127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9675743"/>
              </p:ext>
            </p:extLst>
          </p:nvPr>
        </p:nvGraphicFramePr>
        <p:xfrm>
          <a:off x="1701004" y="2708920"/>
          <a:ext cx="6255371" cy="1348550"/>
        </p:xfrm>
        <a:graphic>
          <a:graphicData uri="http://schemas.openxmlformats.org/drawingml/2006/table">
            <a:tbl>
              <a:tblPr/>
              <a:tblGrid>
                <a:gridCol w="62553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19126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• </a:t>
                      </a: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RC 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소속 학생 전원이 선택적으로 참여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해야 하는 공통 선택 프로그램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• 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봉사활동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에 참여함으로써 한양의 </a:t>
                      </a:r>
                      <a:r>
                        <a:rPr lang="ko-KR" altLang="en-US" sz="1100" kern="0" spc="0" dirty="0" err="1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건학이념인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 ‘사랑의 실천’을 실현할 수 있는 기회 제공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•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다양한 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토론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을 통해 사고의 확장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,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창의와 나눔을 경험할 수 있는 기회 제공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• </a:t>
                      </a: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RA(</a:t>
                      </a:r>
                      <a:r>
                        <a:rPr lang="ko-KR" altLang="en-US" sz="1100" b="1" kern="0" spc="0" dirty="0" err="1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멘토</a:t>
                      </a: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) 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주관 </a:t>
                      </a:r>
                      <a:r>
                        <a:rPr lang="ko-KR" altLang="en-US" sz="1100" b="1" kern="0" spc="0" dirty="0" err="1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팀별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 활동을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통해 학생들이 자주적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,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주체적으로 활동을 계획하고 실행할 수 있는      </a:t>
                      </a:r>
                      <a:br>
                        <a:rPr lang="en-US" altLang="ko-KR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</a:b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    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자기주도적 활동 기회 제공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5" name="_x165248968" descr="EMB00001a2c6ed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3" y="4365104"/>
            <a:ext cx="2160240" cy="1728192"/>
          </a:xfrm>
          <a:prstGeom prst="rect">
            <a:avLst/>
          </a:prstGeom>
          <a:noFill/>
        </p:spPr>
      </p:pic>
      <p:pic>
        <p:nvPicPr>
          <p:cNvPr id="6" name="_x165248488" descr="EMB00001a2c6ed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4365104"/>
            <a:ext cx="2160240" cy="1728192"/>
          </a:xfrm>
          <a:prstGeom prst="rect">
            <a:avLst/>
          </a:prstGeom>
          <a:noFill/>
        </p:spPr>
      </p:pic>
      <p:pic>
        <p:nvPicPr>
          <p:cNvPr id="7" name="Picture 5" descr="G:\[2017-2 RC 사진]\3_활동사진(동영상)\독서토론\20171031_20070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4365104"/>
            <a:ext cx="2160240" cy="1728192"/>
          </a:xfrm>
          <a:prstGeom prst="rect">
            <a:avLst/>
          </a:prstGeom>
          <a:noFill/>
        </p:spPr>
      </p:pic>
      <p:pic>
        <p:nvPicPr>
          <p:cNvPr id="8" name="Picture 6" descr="G:\[2017-2 RC 사진]\3_활동사진(동영상)\봉사팀(RA이나영) 팀별활동\1115 B팀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9744" y="4365104"/>
            <a:ext cx="2160240" cy="1728192"/>
          </a:xfrm>
          <a:prstGeom prst="rect">
            <a:avLst/>
          </a:prstGeom>
          <a:noFill/>
        </p:spPr>
      </p:pic>
      <p:sp>
        <p:nvSpPr>
          <p:cNvPr id="9" name="직사각형 8"/>
          <p:cNvSpPr/>
          <p:nvPr/>
        </p:nvSpPr>
        <p:spPr>
          <a:xfrm>
            <a:off x="179512" y="6093296"/>
            <a:ext cx="216024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0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봉사활동</a:t>
            </a:r>
            <a:endParaRPr lang="ko-KR" altLang="en-US" sz="100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2411760" y="6093296"/>
            <a:ext cx="216024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0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봉사활동</a:t>
            </a:r>
            <a:endParaRPr lang="ko-KR" altLang="en-US" sz="100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4644008" y="6093296"/>
            <a:ext cx="216024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0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다양한 토론</a:t>
            </a:r>
            <a:endParaRPr lang="ko-KR" altLang="en-US" sz="100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6804248" y="6093296"/>
            <a:ext cx="216024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000" kern="0" dirty="0" err="1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멘토</a:t>
            </a:r>
            <a:r>
              <a:rPr lang="ko-KR" altLang="en-US" sz="10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주관 </a:t>
            </a:r>
            <a:r>
              <a:rPr lang="ko-KR" altLang="en-US" sz="1000" kern="0" dirty="0" err="1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팀별</a:t>
            </a:r>
            <a:r>
              <a:rPr lang="ko-KR" altLang="en-US" sz="10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활동</a:t>
            </a:r>
            <a:endParaRPr lang="ko-KR" altLang="en-US" sz="100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15" name="슬라이드 번호 개체 틀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980011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547664" y="1210508"/>
            <a:ext cx="179087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ko-KR" altLang="en-US" sz="140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▣ 개인 선택</a:t>
            </a:r>
            <a:r>
              <a:rPr lang="en-US" altLang="ko-KR" sz="140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altLang="en-US" sz="140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프로그램</a:t>
            </a:r>
          </a:p>
        </p:txBody>
      </p:sp>
      <p:sp>
        <p:nvSpPr>
          <p:cNvPr id="3" name="직사각형 2"/>
          <p:cNvSpPr/>
          <p:nvPr/>
        </p:nvSpPr>
        <p:spPr>
          <a:xfrm>
            <a:off x="1547664" y="1640272"/>
            <a:ext cx="669674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50000"/>
              </a:lnSpc>
            </a:pP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개인 선택 프로그램은 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RC 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소속 학생 중 희망자를 대상으로 진행하는 활동으로 문화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·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예술 및 인문학적 감수성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(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영화감상 및 토론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, 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인문학 강연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, 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합창단 등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), 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취미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(1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인 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1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악기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, DIY, 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사진 찍기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, 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그림 그리기 등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), </a:t>
            </a:r>
            <a:r>
              <a:rPr lang="ko-KR" altLang="en-US" sz="1200" dirty="0" err="1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크래프트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(</a:t>
            </a:r>
            <a:r>
              <a:rPr lang="ko-KR" altLang="en-US" sz="1200" dirty="0" err="1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디퓨저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, </a:t>
            </a:r>
            <a:r>
              <a:rPr lang="ko-KR" altLang="en-US" sz="1200" dirty="0" err="1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십자수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, 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뜨개질 등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), 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스포츠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(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탁구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, 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배드민턴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, 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테니스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, 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골프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, 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건강관리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, 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다이어트 등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), 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봉사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(</a:t>
            </a:r>
            <a:r>
              <a:rPr lang="ko-KR" altLang="en-US" sz="1200" dirty="0" err="1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교내외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 및 해외 봉사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), 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창의적 지성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(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고전문학토론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, 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문화예술토론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, 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공모전 참여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, 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어학 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Study 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등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) 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등 다양한 분야의 인성 강화 활동으로 구성되어 있다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.</a:t>
            </a:r>
            <a:endParaRPr lang="ko-KR" altLang="en-US" sz="1200" dirty="0">
              <a:latin typeface="나눔스퀘어 Bold" panose="020B0600000101010101" pitchFamily="50" charset="-127"/>
              <a:ea typeface="나눔스퀘어 Bold" panose="020B0600000101010101" pitchFamily="50" charset="-127"/>
              <a:cs typeface="함초롬바탕" panose="02030604000101010101" pitchFamily="18" charset="-127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948035"/>
              </p:ext>
            </p:extLst>
          </p:nvPr>
        </p:nvGraphicFramePr>
        <p:xfrm>
          <a:off x="1547664" y="3212976"/>
          <a:ext cx="6696744" cy="1230378"/>
        </p:xfrm>
        <a:graphic>
          <a:graphicData uri="http://schemas.openxmlformats.org/drawingml/2006/table">
            <a:tbl>
              <a:tblPr/>
              <a:tblGrid>
                <a:gridCol w="66967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230378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• RC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소속 학생 중 희망자에 한해 개인 혹은 </a:t>
                      </a:r>
                      <a:r>
                        <a:rPr lang="ko-KR" altLang="en-US" sz="1100" kern="0" spc="0" dirty="0" err="1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팀별로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 활동하는 선택 프로그램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•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다양한 분야의 프로그램을 통해 인성을 함양하고 글로벌 사회에서 요구하는 겸손한 인성을 갖춘 인재로 </a:t>
                      </a:r>
                      <a:br>
                        <a:rPr lang="en-US" altLang="ko-KR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</a:b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   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성장할 수 있는 기회 제공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•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다양한 분야의 프로그램을 통해 자기계발 및 여가개발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진로탐색 등의 기회 제공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5" name="Picture 1" descr="G:\[2017-2 RC 사진]\3_활동사진(동영상)\20171110 통기타 기초강의\IMG_169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3508" y="4761176"/>
            <a:ext cx="2160240" cy="1728192"/>
          </a:xfrm>
          <a:prstGeom prst="rect">
            <a:avLst/>
          </a:prstGeom>
          <a:noFill/>
        </p:spPr>
      </p:pic>
      <p:pic>
        <p:nvPicPr>
          <p:cNvPr id="6" name="Picture 2" descr="G:\[2017-2 RC 사진]\3_활동사진(동영상)\20171114 헌혈\수정됨_KakaoTalk_20171114_16105810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75756" y="4761176"/>
            <a:ext cx="2160240" cy="1728192"/>
          </a:xfrm>
          <a:prstGeom prst="rect">
            <a:avLst/>
          </a:prstGeom>
          <a:noFill/>
        </p:spPr>
      </p:pic>
      <p:pic>
        <p:nvPicPr>
          <p:cNvPr id="7" name="Picture 3" descr="G:\[2017-1 RC 사진]\20170526 체육대회\체육대회 사진\_DSC365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08004" y="4761176"/>
            <a:ext cx="2160240" cy="1728192"/>
          </a:xfrm>
          <a:prstGeom prst="rect">
            <a:avLst/>
          </a:prstGeom>
          <a:noFill/>
        </p:spPr>
      </p:pic>
      <p:pic>
        <p:nvPicPr>
          <p:cNvPr id="8" name="Picture 4" descr="G:\[2017-1 RC 사진]\RC_사진_제휘\20170427 RC사진찍기 특강\KakaoTalk_20170428_10171495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40252" y="4761176"/>
            <a:ext cx="2159798" cy="1728192"/>
          </a:xfrm>
          <a:prstGeom prst="rect">
            <a:avLst/>
          </a:prstGeom>
          <a:noFill/>
        </p:spPr>
      </p:pic>
      <p:sp>
        <p:nvSpPr>
          <p:cNvPr id="9" name="직사각형 8"/>
          <p:cNvSpPr/>
          <p:nvPr/>
        </p:nvSpPr>
        <p:spPr>
          <a:xfrm>
            <a:off x="143508" y="6489368"/>
            <a:ext cx="216024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0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통기타</a:t>
            </a:r>
            <a:r>
              <a:rPr lang="en-US" altLang="ko-KR" sz="10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ko-KR" altLang="en-US" sz="10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취미활동</a:t>
            </a:r>
            <a:endParaRPr lang="ko-KR" altLang="en-US" sz="100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608004" y="6489368"/>
            <a:ext cx="216024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0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스포츠활동</a:t>
            </a:r>
            <a:r>
              <a:rPr lang="en-US" altLang="ko-KR" sz="10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(</a:t>
            </a:r>
            <a:r>
              <a:rPr lang="ko-KR" altLang="en-US" sz="10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개인 취미</a:t>
            </a:r>
            <a:r>
              <a:rPr lang="en-US" altLang="ko-KR" sz="10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)</a:t>
            </a:r>
            <a:endParaRPr lang="ko-KR" altLang="en-US" sz="100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2375756" y="6489368"/>
            <a:ext cx="216024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0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봉사활동</a:t>
            </a:r>
            <a:r>
              <a:rPr lang="en-US" altLang="ko-KR" sz="10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(</a:t>
            </a:r>
            <a:r>
              <a:rPr lang="ko-KR" altLang="en-US" sz="10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헌혈</a:t>
            </a:r>
            <a:r>
              <a:rPr lang="en-US" altLang="ko-KR" sz="10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)</a:t>
            </a:r>
            <a:endParaRPr lang="ko-KR" altLang="en-US" sz="100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6840252" y="6489368"/>
            <a:ext cx="216024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0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사진 찍기 활동</a:t>
            </a:r>
            <a:endParaRPr lang="ko-KR" altLang="en-US" sz="100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15" name="슬라이드 번호 개체 틀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50711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691680" y="1297994"/>
            <a:ext cx="179087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ko-KR" altLang="en-US" sz="140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▣ 자율 선택</a:t>
            </a:r>
            <a:r>
              <a:rPr lang="en-US" altLang="ko-KR" sz="140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altLang="en-US" sz="140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프로그램</a:t>
            </a:r>
          </a:p>
        </p:txBody>
      </p:sp>
      <p:sp>
        <p:nvSpPr>
          <p:cNvPr id="3" name="직사각형 2"/>
          <p:cNvSpPr/>
          <p:nvPr/>
        </p:nvSpPr>
        <p:spPr>
          <a:xfrm>
            <a:off x="1691680" y="1738731"/>
            <a:ext cx="5616624" cy="619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50000"/>
              </a:lnSpc>
            </a:pP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자율 선택 프로그램은 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RC 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소속 학생 중 희망자를 대상으로 진행되는 활동으로 언어카페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(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영어카페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), 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일회성 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Activities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로 구성되어 있다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함초롬바탕" panose="02030604000101010101" pitchFamily="18" charset="-127"/>
              </a:rPr>
              <a:t>.</a:t>
            </a:r>
            <a:endParaRPr lang="ko-KR" altLang="en-US" sz="1200" dirty="0">
              <a:latin typeface="나눔스퀘어 Bold" panose="020B0600000101010101" pitchFamily="50" charset="-127"/>
              <a:ea typeface="나눔스퀘어 Bold" panose="020B0600000101010101" pitchFamily="50" charset="-127"/>
              <a:cs typeface="함초롬바탕" panose="02030604000101010101" pitchFamily="18" charset="-127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1598620"/>
              </p:ext>
            </p:extLst>
          </p:nvPr>
        </p:nvGraphicFramePr>
        <p:xfrm>
          <a:off x="1655676" y="2428335"/>
          <a:ext cx="6804756" cy="2001330"/>
        </p:xfrm>
        <a:graphic>
          <a:graphicData uri="http://schemas.openxmlformats.org/drawingml/2006/table">
            <a:tbl>
              <a:tblPr/>
              <a:tblGrid>
                <a:gridCol w="68047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00133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• RC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소속 학생 중 희망자들이 자율적으로 참여하는 자율 선택 프로그램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•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영어카페 및 중국어카페에 참여하여 </a:t>
                      </a:r>
                      <a:r>
                        <a:rPr lang="ko-KR" altLang="en-US" sz="1100" kern="0" spc="0" dirty="0" err="1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원어민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 강사와 듣기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/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말하기를 통해 글로벌 커뮤니케이션 </a:t>
                      </a:r>
                      <a:br>
                        <a:rPr lang="en-US" altLang="ko-KR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</a:b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    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능력 향상의 기회 제공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•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언어카페를 통해 습득된 글로벌 커뮤니케이션 능력을 바탕으로 추후 다양한 문화를 이해하고 </a:t>
                      </a:r>
                      <a:br>
                        <a:rPr lang="en-US" altLang="ko-KR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</a:b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    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체험하는 활동과 지역사회와 연계한 다문화 봉사활동 등의 기회 제공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•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문화탐방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,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견학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,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소양강의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,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행사 등 학생들이 스스로 관심을 가진 분야에 대해 참여할 수 있도록 </a:t>
                      </a:r>
                      <a:br>
                        <a:rPr lang="en-US" altLang="ko-KR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</a:b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    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다양한 일회성 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Activities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를 제공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5" name="Picture 5" descr="G:\[2017-1 RC 사진]\RC_사진_제휘\RC 언어카페\20170501 언어카페\_DSC359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4797153"/>
            <a:ext cx="2160240" cy="1728192"/>
          </a:xfrm>
          <a:prstGeom prst="rect">
            <a:avLst/>
          </a:prstGeom>
          <a:noFill/>
        </p:spPr>
      </p:pic>
      <p:pic>
        <p:nvPicPr>
          <p:cNvPr id="6" name="_x118167432" descr="EMB000005d8745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4797152"/>
            <a:ext cx="2160240" cy="1728193"/>
          </a:xfrm>
          <a:prstGeom prst="rect">
            <a:avLst/>
          </a:prstGeom>
          <a:noFill/>
        </p:spPr>
      </p:pic>
      <p:pic>
        <p:nvPicPr>
          <p:cNvPr id="7" name="_x180412464" descr="EMB000005d8745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4797152"/>
            <a:ext cx="2160239" cy="1728192"/>
          </a:xfrm>
          <a:prstGeom prst="rect">
            <a:avLst/>
          </a:prstGeom>
          <a:noFill/>
        </p:spPr>
      </p:pic>
      <p:pic>
        <p:nvPicPr>
          <p:cNvPr id="8" name="_x118137432" descr="EMB000005d8746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76256" y="4797152"/>
            <a:ext cx="2160239" cy="1728192"/>
          </a:xfrm>
          <a:prstGeom prst="rect">
            <a:avLst/>
          </a:prstGeom>
          <a:noFill/>
        </p:spPr>
      </p:pic>
      <p:sp>
        <p:nvSpPr>
          <p:cNvPr id="9" name="직사각형 8"/>
          <p:cNvSpPr/>
          <p:nvPr/>
        </p:nvSpPr>
        <p:spPr>
          <a:xfrm>
            <a:off x="179512" y="6525344"/>
            <a:ext cx="216024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0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언어카페</a:t>
            </a:r>
            <a:r>
              <a:rPr lang="en-US" altLang="ko-KR" sz="10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(</a:t>
            </a:r>
            <a:r>
              <a:rPr lang="ko-KR" altLang="en-US" sz="10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영어</a:t>
            </a:r>
            <a:r>
              <a:rPr lang="en-US" altLang="ko-KR" sz="10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)</a:t>
            </a:r>
            <a:r>
              <a:rPr lang="ko-KR" altLang="en-US" sz="10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활동</a:t>
            </a:r>
            <a:endParaRPr lang="ko-KR" altLang="en-US" sz="100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644008" y="6525344"/>
            <a:ext cx="216024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0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식목일 행사</a:t>
            </a:r>
            <a:endParaRPr lang="ko-KR" altLang="en-US" sz="100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2411760" y="6525344"/>
            <a:ext cx="216024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000" kern="0" dirty="0" err="1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시화호</a:t>
            </a:r>
            <a:r>
              <a:rPr lang="ko-KR" altLang="en-US" sz="10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견학</a:t>
            </a:r>
            <a:endParaRPr lang="ko-KR" altLang="en-US" sz="100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6804248" y="6525344"/>
            <a:ext cx="216024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0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나눔 바자회활동</a:t>
            </a:r>
            <a:endParaRPr lang="ko-KR" altLang="en-US" sz="100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15" name="슬라이드 번호 개체 틀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78009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1475656" y="908720"/>
            <a:ext cx="5931658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600" b="1" dirty="0">
                <a:solidFill>
                  <a:srgbClr val="002060"/>
                </a:solidFill>
                <a:latin typeface="+mn-ea"/>
                <a:cs typeface="함초롬바탕" panose="02030604000101010101" pitchFamily="18" charset="-127"/>
              </a:rPr>
              <a:t>Ⅴ.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  <a:cs typeface="함초롬바탕" panose="02030604000101010101" pitchFamily="18" charset="-127"/>
              </a:rPr>
              <a:t> 개인 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  <a:cs typeface="함초롬바탕" panose="02030604000101010101" pitchFamily="18" charset="-127"/>
              </a:rPr>
              <a:t>Activity 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  <a:cs typeface="함초롬바탕" panose="02030604000101010101" pitchFamily="18" charset="-127"/>
              </a:rPr>
              <a:t>운영 방안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  <a:cs typeface="함초롬바탕" panose="02030604000101010101" pitchFamily="18" charset="-127"/>
              </a:rPr>
              <a:t> 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  <a:cs typeface="함초롬바탕" panose="02030604000101010101" pitchFamily="18" charset="-127"/>
              </a:rPr>
              <a:t>및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  <a:cs typeface="함초롬바탕" panose="02030604000101010101" pitchFamily="18" charset="-127"/>
              </a:rPr>
              <a:t> RC 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  <a:cs typeface="함초롬바탕" panose="02030604000101010101" pitchFamily="18" charset="-127"/>
              </a:rPr>
              <a:t>교육프로그램 신청</a:t>
            </a:r>
            <a:endParaRPr lang="en-US" altLang="ko-KR" sz="1600" b="1" dirty="0">
              <a:solidFill>
                <a:srgbClr val="002060"/>
              </a:solidFill>
              <a:latin typeface="+mn-ea"/>
              <a:cs typeface="함초롬바탕" panose="02030604000101010101" pitchFamily="18" charset="-127"/>
            </a:endParaRPr>
          </a:p>
          <a:p>
            <a:pPr algn="ctr"/>
            <a:endParaRPr lang="en-US" altLang="ko-KR" sz="1400" b="1" dirty="0">
              <a:latin typeface="+mn-ea"/>
            </a:endParaRPr>
          </a:p>
          <a:p>
            <a:pPr algn="ctr"/>
            <a:r>
              <a:rPr lang="en-US" altLang="ko-KR" sz="1600" b="1" dirty="0">
                <a:latin typeface="+mn-ea"/>
              </a:rPr>
              <a:t>1. </a:t>
            </a:r>
            <a:r>
              <a:rPr lang="ko-KR" altLang="en-US" sz="1600" b="1" dirty="0">
                <a:latin typeface="+mn-ea"/>
              </a:rPr>
              <a:t>개인 </a:t>
            </a:r>
            <a:r>
              <a:rPr lang="en-US" altLang="ko-KR" sz="1600" b="1" dirty="0" err="1">
                <a:latin typeface="+mn-ea"/>
              </a:rPr>
              <a:t>Activitiy</a:t>
            </a:r>
            <a:r>
              <a:rPr lang="en-US" altLang="ko-KR" sz="1600" b="1" dirty="0">
                <a:latin typeface="+mn-ea"/>
              </a:rPr>
              <a:t> </a:t>
            </a:r>
            <a:r>
              <a:rPr lang="ko-KR" altLang="en-US" sz="1600" b="1" dirty="0">
                <a:latin typeface="+mn-ea"/>
              </a:rPr>
              <a:t>운영 방안</a:t>
            </a:r>
            <a:r>
              <a:rPr lang="en-US" altLang="ko-KR" sz="1600" b="1" dirty="0">
                <a:latin typeface="+mn-ea"/>
              </a:rPr>
              <a:t>  </a:t>
            </a:r>
            <a:endParaRPr lang="ko-KR" altLang="en-US" sz="1600" b="1" dirty="0">
              <a:latin typeface="+mn-ea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403648" y="1772816"/>
            <a:ext cx="276049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 latinLnBrk="0"/>
            <a:r>
              <a:rPr lang="en-US" altLang="ko-KR" sz="1200" b="1" dirty="0">
                <a:latin typeface="+mn-ea"/>
                <a:cs typeface="함초롬바탕" pitchFamily="18" charset="-127"/>
              </a:rPr>
              <a:t>[2019</a:t>
            </a:r>
            <a:r>
              <a:rPr lang="ko-KR" altLang="en-US" sz="1200" b="1" dirty="0">
                <a:latin typeface="+mn-ea"/>
                <a:cs typeface="함초롬바탕" pitchFamily="18" charset="-127"/>
              </a:rPr>
              <a:t>학년도 </a:t>
            </a:r>
            <a:r>
              <a:rPr lang="en-US" altLang="ko-KR" sz="1200" b="1" dirty="0">
                <a:latin typeface="+mn-ea"/>
                <a:cs typeface="함초롬바탕" pitchFamily="18" charset="-127"/>
              </a:rPr>
              <a:t>RC </a:t>
            </a:r>
            <a:r>
              <a:rPr lang="ko-KR" altLang="en-US" sz="1200" b="1" dirty="0">
                <a:latin typeface="+mn-ea"/>
                <a:cs typeface="함초롬바탕" pitchFamily="18" charset="-127"/>
              </a:rPr>
              <a:t>교육 프로그램 안내</a:t>
            </a:r>
            <a:r>
              <a:rPr lang="en-US" altLang="ko-KR" sz="1200" b="1" dirty="0">
                <a:latin typeface="+mn-ea"/>
                <a:cs typeface="함초롬바탕" pitchFamily="18" charset="-127"/>
              </a:rPr>
              <a:t>]</a:t>
            </a:r>
            <a:endParaRPr lang="ko-KR" altLang="en-US" sz="1200" b="1" dirty="0">
              <a:latin typeface="+mn-ea"/>
              <a:cs typeface="함초롬바탕" pitchFamily="18" charset="-127"/>
            </a:endParaRPr>
          </a:p>
        </p:txBody>
      </p:sp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5416789"/>
              </p:ext>
            </p:extLst>
          </p:nvPr>
        </p:nvGraphicFramePr>
        <p:xfrm>
          <a:off x="1475656" y="2168858"/>
          <a:ext cx="6183686" cy="3833508"/>
        </p:xfrm>
        <a:graphic>
          <a:graphicData uri="http://schemas.openxmlformats.org/drawingml/2006/table">
            <a:tbl>
              <a:tblPr/>
              <a:tblGrid>
                <a:gridCol w="6894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179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965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1355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289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079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1611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913152">
                  <a:extLst>
                    <a:ext uri="{9D8B030D-6E8A-4147-A177-3AD203B41FA5}">
                      <a16:colId xmlns:a16="http://schemas.microsoft.com/office/drawing/2014/main" val="532423734"/>
                    </a:ext>
                  </a:extLst>
                </a:gridCol>
              </a:tblGrid>
              <a:tr h="21012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FFFFFF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구분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함초롬바탕" panose="02030604000101010101" pitchFamily="18" charset="-127"/>
                      </a:endParaRP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FFFFFF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교육분야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함초롬바탕" panose="02030604000101010101" pitchFamily="18" charset="-127"/>
                      </a:endParaRP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 err="1">
                          <a:solidFill>
                            <a:srgbClr val="FFFFFF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프로그램명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함초롬바탕" panose="02030604000101010101" pitchFamily="18" charset="-127"/>
                      </a:endParaRP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FFFFFF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내용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함초롬바탕" panose="02030604000101010101" pitchFamily="18" charset="-127"/>
                      </a:endParaRP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FFFFFF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일정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함초롬바탕" panose="02030604000101010101" pitchFamily="18" charset="-127"/>
                      </a:endParaRP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chemeClr val="bg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포인트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9307"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공통 필수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리더십</a:t>
                      </a: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및 전인교육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리더십 특강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명사 초청 강연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매주 수요일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8</a:t>
                      </a:r>
                      <a:r>
                        <a:rPr lang="ko-KR" altLang="en-US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점</a:t>
                      </a:r>
                      <a:r>
                        <a:rPr lang="en-US" altLang="ko-KR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/</a:t>
                      </a:r>
                      <a:r>
                        <a:rPr lang="ko-KR" altLang="en-US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회</a:t>
                      </a:r>
                      <a:endParaRPr lang="en-US" altLang="ko-KR" sz="900" kern="0" spc="0" dirty="0">
                        <a:solidFill>
                          <a:schemeClr val="bg1">
                            <a:lumMod val="6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(</a:t>
                      </a:r>
                      <a:r>
                        <a:rPr lang="ko-KR" altLang="en-US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특강 외 </a:t>
                      </a:r>
                      <a:r>
                        <a:rPr lang="en-US" altLang="ko-KR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4</a:t>
                      </a:r>
                      <a:r>
                        <a:rPr lang="ko-KR" altLang="en-US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점</a:t>
                      </a:r>
                      <a:r>
                        <a:rPr lang="en-US" altLang="ko-KR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/</a:t>
                      </a:r>
                      <a:r>
                        <a:rPr lang="ko-KR" altLang="en-US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회</a:t>
                      </a:r>
                      <a:r>
                        <a:rPr lang="en-US" altLang="ko-KR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)</a:t>
                      </a:r>
                      <a:endParaRPr lang="ko-KR" altLang="en-US" sz="900" kern="0" spc="0" dirty="0">
                        <a:solidFill>
                          <a:schemeClr val="bg1">
                            <a:lumMod val="6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함초롬바탕" panose="02030604000101010101" pitchFamily="18" charset="-127"/>
                      </a:endParaRP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089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RC </a:t>
                      </a:r>
                      <a:r>
                        <a:rPr lang="ko-KR" altLang="en-US" sz="900" kern="0" spc="0" dirty="0" err="1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학술제</a:t>
                      </a:r>
                      <a:r>
                        <a:rPr lang="ko-KR" altLang="en-US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 및 </a:t>
                      </a: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High Table Dinner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 err="1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학술제</a:t>
                      </a:r>
                      <a:r>
                        <a:rPr lang="ko-KR" altLang="en-US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 및 공동체의 섬김과 나눔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매 학기 </a:t>
                      </a:r>
                      <a:r>
                        <a:rPr lang="en-US" altLang="ko-KR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1</a:t>
                      </a:r>
                      <a:r>
                        <a:rPr lang="ko-KR" altLang="en-US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회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8</a:t>
                      </a:r>
                      <a:r>
                        <a:rPr lang="ko-KR" altLang="en-US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점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930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Master’s Cup </a:t>
                      </a:r>
                      <a:r>
                        <a:rPr lang="ko-KR" altLang="en-US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체육대회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심신건강 도모 및 공동체 의식 함양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매 학기 </a:t>
                      </a:r>
                      <a:r>
                        <a:rPr lang="en-US" altLang="ko-KR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1</a:t>
                      </a:r>
                      <a:r>
                        <a:rPr lang="ko-KR" altLang="en-US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회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8</a:t>
                      </a:r>
                      <a:r>
                        <a:rPr lang="ko-KR" altLang="en-US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점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9307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공통 선택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전인교육 및 창의교육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봉사활동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봉사활동을 통해 행동으로써</a:t>
                      </a:r>
                      <a:r>
                        <a:rPr lang="ko-KR" altLang="en-US" sz="900" kern="0" spc="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 </a:t>
                      </a:r>
                      <a:endParaRPr lang="en-US" altLang="ko-KR" sz="900" kern="0" spc="0" baseline="0" dirty="0">
                        <a:solidFill>
                          <a:schemeClr val="bg1">
                            <a:lumMod val="6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사랑을 실천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상시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총 </a:t>
                      </a:r>
                      <a:r>
                        <a:rPr lang="en-US" altLang="ko-KR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8</a:t>
                      </a:r>
                      <a:r>
                        <a:rPr lang="ko-KR" altLang="en-US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점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930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RA(</a:t>
                      </a:r>
                      <a:r>
                        <a:rPr lang="ko-KR" altLang="en-US" sz="900" kern="0" spc="0" dirty="0" err="1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멘토</a:t>
                      </a:r>
                      <a:r>
                        <a:rPr lang="en-US" altLang="ko-KR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) </a:t>
                      </a:r>
                      <a:r>
                        <a:rPr lang="ko-KR" altLang="en-US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주관 </a:t>
                      </a: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 err="1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팀별</a:t>
                      </a:r>
                      <a:r>
                        <a:rPr lang="ko-KR" altLang="en-US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 활동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RA(</a:t>
                      </a:r>
                      <a:r>
                        <a:rPr lang="ko-KR" altLang="en-US" sz="900" kern="0" spc="0" dirty="0" err="1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멘토</a:t>
                      </a:r>
                      <a:r>
                        <a:rPr lang="en-US" altLang="ko-KR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)</a:t>
                      </a:r>
                      <a:r>
                        <a:rPr lang="ko-KR" altLang="en-US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가 계획</a:t>
                      </a:r>
                      <a:r>
                        <a:rPr lang="en-US" altLang="ko-KR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·</a:t>
                      </a:r>
                      <a:r>
                        <a:rPr lang="ko-KR" altLang="en-US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주관하는 </a:t>
                      </a:r>
                      <a:endParaRPr lang="en-US" altLang="ko-KR" sz="900" kern="0" spc="0" dirty="0">
                        <a:solidFill>
                          <a:schemeClr val="bg1">
                            <a:lumMod val="6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Team Project</a:t>
                      </a:r>
                      <a:endParaRPr lang="ko-KR" altLang="en-US" sz="900" kern="0" spc="0" dirty="0">
                        <a:solidFill>
                          <a:schemeClr val="bg1">
                            <a:lumMod val="6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함초롬바탕" panose="02030604000101010101" pitchFamily="18" charset="-127"/>
                      </a:endParaRP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매주 </a:t>
                      </a:r>
                      <a:r>
                        <a:rPr lang="en-US" altLang="ko-KR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1</a:t>
                      </a:r>
                      <a:r>
                        <a:rPr lang="ko-KR" altLang="en-US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회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총 </a:t>
                      </a:r>
                      <a:r>
                        <a:rPr lang="en-US" altLang="ko-KR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20</a:t>
                      </a:r>
                      <a:r>
                        <a:rPr lang="ko-KR" altLang="en-US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점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5162"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개인 선택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자기주도교육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개인 </a:t>
                      </a:r>
                      <a:endParaRPr lang="en-US" altLang="ko-KR" sz="900" kern="0" spc="0" dirty="0">
                        <a:solidFill>
                          <a:srgbClr val="000000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Activities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탁구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영화감상</a:t>
                      </a:r>
                    </a:p>
                  </a:txBody>
                  <a:tcPr marL="55937" marR="55937" marT="15465" marB="15465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중창단</a:t>
                      </a:r>
                    </a:p>
                  </a:txBody>
                  <a:tcPr marL="55937" marR="55937" marT="15465" marB="15465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자율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총 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20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점</a:t>
                      </a:r>
                      <a:endParaRPr lang="en-US" altLang="ko-KR" sz="900" kern="0" spc="0" dirty="0">
                        <a:solidFill>
                          <a:srgbClr val="000000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(2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점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/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회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)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함초롬바탕" panose="02030604000101010101" pitchFamily="18" charset="-127"/>
                      </a:endParaRP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516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악기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크래프트</a:t>
                      </a:r>
                    </a:p>
                  </a:txBody>
                  <a:tcPr marL="55937" marR="55937" marT="15465" marB="15465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스케치</a:t>
                      </a:r>
                    </a:p>
                  </a:txBody>
                  <a:tcPr marL="55937" marR="55937" marT="15465" marB="15465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95162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rgbClr val="000000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함초롬바탕" panose="02030604000101010101" pitchFamily="18" charset="-127"/>
                      </a:endParaRP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0" dirty="0">
                        <a:solidFill>
                          <a:srgbClr val="000000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함초롬바탕" panose="02030604000101010101" pitchFamily="18" charset="-127"/>
                      </a:endParaRP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토론활동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4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차산업혁명과 대학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altLang="en-US" sz="900" kern="0" spc="0" dirty="0" err="1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진로탐색과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 취업역량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인생이란무엇인가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행복한 나의 미래설계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성공적인 대학생활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 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함초롬바탕" panose="02030604000101010101" pitchFamily="18" charset="-127"/>
                      </a:endParaRP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학기당 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4~5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회</a:t>
                      </a:r>
                    </a:p>
                  </a:txBody>
                  <a:tcPr marL="55937" marR="55937" marT="15465" marB="15465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회당 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4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점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/</a:t>
                      </a: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총 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20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점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459199"/>
                  </a:ext>
                </a:extLst>
              </a:tr>
              <a:tr h="339307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자율 선택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 err="1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국제화교육</a:t>
                      </a:r>
                      <a:endParaRPr lang="ko-KR" altLang="en-US" sz="900" kern="0" spc="0" dirty="0">
                        <a:solidFill>
                          <a:schemeClr val="bg1">
                            <a:lumMod val="6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함초롬바탕" panose="02030604000101010101" pitchFamily="18" charset="-127"/>
                      </a:endParaRP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 err="1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언어카페</a:t>
                      </a:r>
                      <a:endParaRPr lang="ko-KR" altLang="en-US" sz="900" kern="0" spc="0" dirty="0">
                        <a:solidFill>
                          <a:schemeClr val="bg1">
                            <a:lumMod val="6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함초롬바탕" panose="02030604000101010101" pitchFamily="18" charset="-127"/>
                      </a:endParaRP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 err="1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원어민</a:t>
                      </a:r>
                      <a:r>
                        <a:rPr lang="ko-KR" altLang="en-US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 강사와 </a:t>
                      </a:r>
                      <a:r>
                        <a:rPr lang="en-US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Intensive Speaking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매주 월요일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4</a:t>
                      </a:r>
                      <a:r>
                        <a:rPr lang="ko-KR" altLang="en-US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점</a:t>
                      </a:r>
                      <a:r>
                        <a:rPr lang="en-US" altLang="ko-KR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/</a:t>
                      </a:r>
                      <a:r>
                        <a:rPr lang="ko-KR" altLang="en-US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회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930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전인교육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일회성 </a:t>
                      </a:r>
                      <a:r>
                        <a:rPr lang="en-US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Activities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식목일 행사</a:t>
                      </a:r>
                      <a:r>
                        <a:rPr lang="en-US" altLang="ko-KR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altLang="en-US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문화탐방</a:t>
                      </a:r>
                      <a:r>
                        <a:rPr lang="en-US" altLang="ko-KR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altLang="en-US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견학</a:t>
                      </a:r>
                      <a:r>
                        <a:rPr lang="en-US" altLang="ko-KR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, </a:t>
                      </a:r>
                      <a:endParaRPr lang="ko-KR" altLang="en-US" sz="900" kern="0" spc="0" dirty="0">
                        <a:solidFill>
                          <a:schemeClr val="bg1">
                            <a:lumMod val="6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소양강의 등 일회성 프로그램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상시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4</a:t>
                      </a:r>
                      <a:r>
                        <a:rPr lang="ko-KR" altLang="en-US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점</a:t>
                      </a:r>
                      <a:r>
                        <a:rPr lang="en-US" altLang="ko-KR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/</a:t>
                      </a:r>
                      <a:r>
                        <a:rPr lang="ko-KR" altLang="en-US" sz="900" kern="0" spc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함초롬바탕" panose="02030604000101010101" pitchFamily="18" charset="-127"/>
                        </a:rPr>
                        <a:t>회</a:t>
                      </a:r>
                    </a:p>
                  </a:txBody>
                  <a:tcPr marL="55937" marR="55937" marT="15465" marB="154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20</a:t>
            </a:fld>
            <a:endParaRPr lang="ko-KR" altLang="en-US"/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12F281A9-38D7-4D04-936C-1FEB56BA9A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20072" y="2852936"/>
            <a:ext cx="648072" cy="216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96145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2483768" y="1412776"/>
            <a:ext cx="42418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1200" b="1" spc="40" dirty="0">
                <a:latin typeface="+mj-ea"/>
                <a:ea typeface="+mj-ea"/>
                <a:cs typeface="함초롬바탕" pitchFamily="18" charset="-127"/>
              </a:rPr>
              <a:t>■  RC </a:t>
            </a:r>
            <a:r>
              <a:rPr lang="ko-KR" altLang="en-US" sz="1200" b="1" spc="40" dirty="0">
                <a:latin typeface="+mj-ea"/>
                <a:ea typeface="+mj-ea"/>
                <a:cs typeface="함초롬바탕" pitchFamily="18" charset="-127"/>
              </a:rPr>
              <a:t>홈페이지 사용법 </a:t>
            </a:r>
            <a:r>
              <a:rPr lang="en-US" altLang="ko-KR" sz="1200" b="1" spc="40" dirty="0">
                <a:latin typeface="+mj-ea"/>
                <a:ea typeface="+mj-ea"/>
                <a:cs typeface="함초롬바탕" pitchFamily="18" charset="-127"/>
              </a:rPr>
              <a:t>(http://ericarc.hanyang.ac.kr)</a:t>
            </a:r>
            <a:endParaRPr lang="ko-KR" altLang="en-US" sz="1200" b="1" spc="40" dirty="0">
              <a:latin typeface="+mj-ea"/>
              <a:ea typeface="+mj-ea"/>
              <a:cs typeface="함초롬바탕" pitchFamily="18" charset="-127"/>
            </a:endParaRPr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916832"/>
            <a:ext cx="7728830" cy="403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1084936" y="953342"/>
            <a:ext cx="697412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400" b="1" dirty="0">
                <a:latin typeface="+mn-ea"/>
                <a:cs typeface="함초롬바탕" panose="02030604000101010101" pitchFamily="18" charset="-127"/>
              </a:rPr>
              <a:t>2. </a:t>
            </a:r>
            <a:r>
              <a:rPr lang="ko-KR" altLang="en-US" sz="1400" b="1" dirty="0">
                <a:latin typeface="+mn-ea"/>
                <a:cs typeface="함초롬바탕" panose="02030604000101010101" pitchFamily="18" charset="-127"/>
              </a:rPr>
              <a:t>홈페이지</a:t>
            </a:r>
            <a:r>
              <a:rPr lang="en-US" altLang="ko-KR" sz="1400" b="1" dirty="0">
                <a:latin typeface="+mn-ea"/>
                <a:cs typeface="함초롬바탕" panose="02030604000101010101" pitchFamily="18" charset="-127"/>
              </a:rPr>
              <a:t> </a:t>
            </a:r>
            <a:r>
              <a:rPr lang="ko-KR" altLang="en-US" sz="1400" b="1" dirty="0">
                <a:latin typeface="+mn-ea"/>
                <a:cs typeface="함초롬바탕" panose="02030604000101010101" pitchFamily="18" charset="-127"/>
              </a:rPr>
              <a:t>및 </a:t>
            </a:r>
            <a:r>
              <a:rPr lang="en-US" altLang="ko-KR" sz="1400" b="1" dirty="0">
                <a:latin typeface="+mn-ea"/>
                <a:cs typeface="함초롬바탕" panose="02030604000101010101" pitchFamily="18" charset="-127"/>
              </a:rPr>
              <a:t>WALLET </a:t>
            </a:r>
            <a:r>
              <a:rPr lang="ko-KR" altLang="en-US" sz="1400" b="1" dirty="0">
                <a:latin typeface="+mn-ea"/>
                <a:cs typeface="함초롬바탕" panose="02030604000101010101" pitchFamily="18" charset="-127"/>
              </a:rPr>
              <a:t>사용방법</a:t>
            </a:r>
          </a:p>
        </p:txBody>
      </p:sp>
    </p:spTree>
    <p:extLst>
      <p:ext uri="{BB962C8B-B14F-4D97-AF65-F5344CB8AC3E}">
        <p14:creationId xmlns:p14="http://schemas.microsoft.com/office/powerpoint/2010/main" val="3327217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2322731" y="1026695"/>
            <a:ext cx="449853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spc="40" dirty="0">
                <a:latin typeface="+mn-ea"/>
                <a:cs typeface="함초롬바탕" pitchFamily="18" charset="-127"/>
              </a:rPr>
              <a:t>■ </a:t>
            </a:r>
            <a:r>
              <a:rPr lang="ko-KR" altLang="en-US" sz="1200" b="1" spc="40" dirty="0">
                <a:latin typeface="+mn-ea"/>
                <a:cs typeface="함초롬바탕" pitchFamily="18" charset="-127"/>
              </a:rPr>
              <a:t>일반적인</a:t>
            </a:r>
            <a:r>
              <a:rPr lang="en-US" altLang="ko-KR" sz="1200" b="1" spc="40" dirty="0">
                <a:latin typeface="+mn-ea"/>
                <a:cs typeface="함초롬바탕" pitchFamily="18" charset="-127"/>
              </a:rPr>
              <a:t> </a:t>
            </a:r>
            <a:r>
              <a:rPr lang="ko-KR" altLang="en-US" sz="1200" b="1" spc="40" dirty="0">
                <a:latin typeface="+mn-ea"/>
                <a:cs typeface="함초롬바탕" pitchFamily="18" charset="-127"/>
              </a:rPr>
              <a:t>프로그램 </a:t>
            </a:r>
            <a:r>
              <a:rPr lang="en-US" altLang="ko-KR" sz="1200" b="1" spc="40" dirty="0">
                <a:latin typeface="+mn-ea"/>
                <a:cs typeface="함초롬바탕" pitchFamily="18" charset="-127"/>
              </a:rPr>
              <a:t>ERICA-WALLET </a:t>
            </a:r>
            <a:r>
              <a:rPr lang="ko-KR" altLang="en-US" sz="1200" b="1" spc="40" dirty="0">
                <a:latin typeface="+mn-ea"/>
                <a:cs typeface="함초롬바탕" pitchFamily="18" charset="-127"/>
              </a:rPr>
              <a:t>신청 방법 </a:t>
            </a:r>
            <a:r>
              <a:rPr lang="en-US" altLang="ko-KR" sz="1200" b="1" spc="40" dirty="0">
                <a:latin typeface="+mn-ea"/>
                <a:cs typeface="함초롬바탕" pitchFamily="18" charset="-127"/>
              </a:rPr>
              <a:t>Guideline</a:t>
            </a:r>
            <a:endParaRPr lang="ko-KR" altLang="en-US" sz="1200" b="1" spc="40" dirty="0">
              <a:latin typeface="+mn-ea"/>
              <a:cs typeface="함초롬바탕" pitchFamily="18" charset="-127"/>
            </a:endParaRPr>
          </a:p>
        </p:txBody>
      </p:sp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4518" y="1379458"/>
            <a:ext cx="3674964" cy="1872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26981" y="3395684"/>
            <a:ext cx="3690038" cy="12961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35796" y="4835843"/>
            <a:ext cx="3672408" cy="1800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22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7426814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3524502" y="1030990"/>
            <a:ext cx="209499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1200" b="1" spc="40" dirty="0">
                <a:latin typeface="+mj-ea"/>
                <a:ea typeface="+mj-ea"/>
                <a:cs typeface="함초롬바탕" pitchFamily="18" charset="-127"/>
              </a:rPr>
              <a:t>■ ERICA-WALLET </a:t>
            </a:r>
            <a:r>
              <a:rPr lang="ko-KR" altLang="en-US" sz="1200" b="1" spc="40" dirty="0">
                <a:latin typeface="+mj-ea"/>
                <a:ea typeface="+mj-ea"/>
                <a:cs typeface="함초롬바탕" pitchFamily="18" charset="-127"/>
              </a:rPr>
              <a:t>사용법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66900" y="1504603"/>
            <a:ext cx="4210200" cy="51875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3191286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2884775" y="994951"/>
            <a:ext cx="323755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spc="40" dirty="0">
                <a:latin typeface="+mn-ea"/>
                <a:cs typeface="함초롬바탕" pitchFamily="18" charset="-127"/>
              </a:rPr>
              <a:t>■ RC Activity(</a:t>
            </a:r>
            <a:r>
              <a:rPr lang="ko-KR" altLang="en-US" sz="1200" b="1" spc="40" dirty="0">
                <a:latin typeface="+mn-ea"/>
                <a:cs typeface="함초롬바탕" pitchFamily="18" charset="-127"/>
              </a:rPr>
              <a:t>활동</a:t>
            </a:r>
            <a:r>
              <a:rPr lang="en-US" altLang="ko-KR" sz="1200" b="1" spc="40" dirty="0">
                <a:latin typeface="+mn-ea"/>
                <a:cs typeface="함초롬바탕" pitchFamily="18" charset="-127"/>
              </a:rPr>
              <a:t>) </a:t>
            </a:r>
            <a:r>
              <a:rPr lang="ko-KR" altLang="en-US" sz="1200" b="1" spc="40" dirty="0">
                <a:latin typeface="+mn-ea"/>
                <a:cs typeface="함초롬바탕" pitchFamily="18" charset="-127"/>
              </a:rPr>
              <a:t>신청 방법 </a:t>
            </a:r>
            <a:r>
              <a:rPr lang="en-US" altLang="ko-KR" sz="1200" b="1" spc="40" dirty="0">
                <a:latin typeface="+mn-ea"/>
                <a:cs typeface="함초롬바탕" pitchFamily="18" charset="-127"/>
              </a:rPr>
              <a:t>Guideline</a:t>
            </a:r>
            <a:endParaRPr lang="ko-KR" altLang="en-US" sz="1200" b="1" spc="40" dirty="0">
              <a:latin typeface="+mn-ea"/>
              <a:cs typeface="함초롬바탕" pitchFamily="18" charset="-127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37901" y="1435594"/>
            <a:ext cx="4070698" cy="5112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24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3854543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971600" y="2852936"/>
            <a:ext cx="7272808" cy="40011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defRPr/>
            </a:pPr>
            <a:r>
              <a:rPr lang="en-US" altLang="ko-KR" sz="2000" b="1" kern="0" dirty="0">
                <a:solidFill>
                  <a:srgbClr val="00206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3. Residential College</a:t>
            </a:r>
            <a:r>
              <a:rPr lang="ko-KR" altLang="en-US" sz="2000" b="1" kern="0" dirty="0">
                <a:solidFill>
                  <a:srgbClr val="00206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센터 교육 프로그램 및 교육 일정 안내 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3779912" y="5229200"/>
            <a:ext cx="1506041" cy="7628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25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563542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2838011"/>
              </p:ext>
            </p:extLst>
          </p:nvPr>
        </p:nvGraphicFramePr>
        <p:xfrm>
          <a:off x="1186768" y="2132856"/>
          <a:ext cx="7201656" cy="36004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288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288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288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288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2880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2880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2880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45916"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ko-KR" altLang="en-US" sz="1050">
                          <a:solidFill>
                            <a:srgbClr val="FF0000"/>
                          </a:solidFill>
                          <a:latin typeface="나눔스퀘어 Bold"/>
                          <a:ea typeface="나눔스퀘어 Bold"/>
                        </a:rPr>
                        <a:t>일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ko-KR" altLang="en-US" sz="1050">
                          <a:latin typeface="나눔스퀘어 Bold"/>
                          <a:ea typeface="나눔스퀘어 Bold"/>
                        </a:rPr>
                        <a:t>월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ko-KR" altLang="en-US" sz="1050">
                          <a:latin typeface="나눔스퀘어 Bold"/>
                          <a:ea typeface="나눔스퀘어 Bold"/>
                        </a:rPr>
                        <a:t>화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ko-KR" altLang="en-US" sz="1050">
                          <a:latin typeface="나눔스퀘어 Bold"/>
                          <a:ea typeface="나눔스퀘어 Bold"/>
                        </a:rPr>
                        <a:t>수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ko-KR" altLang="en-US" sz="1050">
                          <a:latin typeface="나눔스퀘어 Bold"/>
                          <a:ea typeface="나눔스퀘어 Bold"/>
                        </a:rPr>
                        <a:t>목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ko-KR" altLang="en-US" sz="1050">
                          <a:latin typeface="나눔스퀘어 Bold"/>
                          <a:ea typeface="나눔스퀘어 Bold"/>
                        </a:rPr>
                        <a:t>금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ko-KR" altLang="en-US" sz="1050">
                          <a:latin typeface="나눔스퀘어 Bold"/>
                          <a:ea typeface="나눔스퀘어 Bold"/>
                        </a:rPr>
                        <a:t>토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0897"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solidFill>
                            <a:srgbClr val="FF0000"/>
                          </a:solidFill>
                          <a:latin typeface="나눔스퀘어 Bold"/>
                          <a:ea typeface="나눔스퀘어 Bold"/>
                        </a:rPr>
                        <a:t>1</a:t>
                      </a:r>
                      <a:endParaRPr lang="ko-KR" altLang="en-US" sz="1050">
                        <a:solidFill>
                          <a:srgbClr val="FF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latin typeface="나눔스퀘어 Bold"/>
                          <a:ea typeface="나눔스퀘어 Bold"/>
                        </a:rPr>
                        <a:t>2</a:t>
                      </a:r>
                    </a:p>
                    <a:p>
                      <a:pPr latinLnBrk="1">
                        <a:defRPr/>
                      </a:pPr>
                      <a:endParaRPr lang="en-US" altLang="ko-KR" sz="1050"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latin typeface="나눔스퀘어 Bold"/>
                          <a:ea typeface="나눔스퀘어 Bold"/>
                        </a:rPr>
                        <a:t>3</a:t>
                      </a:r>
                    </a:p>
                    <a:p>
                      <a:pPr latinLnBrk="1">
                        <a:defRPr/>
                      </a:pPr>
                      <a:endParaRPr lang="en-US" altLang="ko-KR" sz="1050"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latin typeface="나눔스퀘어 Bold"/>
                          <a:ea typeface="나눔스퀘어 Bold"/>
                        </a:rPr>
                        <a:t>4</a:t>
                      </a:r>
                    </a:p>
                    <a:p>
                      <a:pPr latinLnBrk="1">
                        <a:defRPr/>
                      </a:pPr>
                      <a:r>
                        <a:rPr lang="en-US" altLang="ko-KR" sz="1050">
                          <a:latin typeface="나눔스퀘어 Bold"/>
                          <a:ea typeface="나눔스퀘어 Bold"/>
                        </a:rPr>
                        <a:t>RC</a:t>
                      </a:r>
                      <a:r>
                        <a:rPr lang="ko-KR" altLang="en-US" sz="1050">
                          <a:latin typeface="나눔스퀘어 Bold"/>
                          <a:ea typeface="나눔스퀘어 Bold"/>
                        </a:rPr>
                        <a:t>맞이 식사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 dirty="0">
                          <a:latin typeface="나눔스퀘어 Bold"/>
                          <a:ea typeface="나눔스퀘어 Bold"/>
                        </a:rPr>
                        <a:t>5</a:t>
                      </a:r>
                      <a:endParaRPr lang="ko-KR" altLang="en-US" sz="1050" dirty="0"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latin typeface="나눔스퀘어 Bold"/>
                          <a:ea typeface="나눔스퀘어 Bold"/>
                        </a:rPr>
                        <a:t>6</a:t>
                      </a:r>
                      <a:endParaRPr lang="ko-KR" altLang="en-US" sz="1050"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latin typeface="나눔스퀘어 Bold"/>
                          <a:ea typeface="나눔스퀘어 Bold"/>
                        </a:rPr>
                        <a:t>7</a:t>
                      </a:r>
                      <a:endParaRPr lang="ko-KR" altLang="en-US" sz="1050"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50897"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solidFill>
                            <a:srgbClr val="FF0000"/>
                          </a:solidFill>
                          <a:latin typeface="나눔스퀘어 Bold"/>
                          <a:ea typeface="나눔스퀘어 Bold"/>
                        </a:rPr>
                        <a:t>8</a:t>
                      </a:r>
                      <a:endParaRPr lang="ko-KR" altLang="en-US" sz="1050">
                        <a:solidFill>
                          <a:srgbClr val="FF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 dirty="0">
                          <a:latin typeface="나눔스퀘어 Bold"/>
                          <a:ea typeface="나눔스퀘어 Bold"/>
                        </a:rPr>
                        <a:t>9</a:t>
                      </a:r>
                    </a:p>
                    <a:p>
                      <a:pPr latinLnBrk="1">
                        <a:defRPr/>
                      </a:pPr>
                      <a:endParaRPr lang="ko-KR" altLang="en-US" sz="1050" dirty="0"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latin typeface="나눔스퀘어 Bold"/>
                          <a:ea typeface="나눔스퀘어 Bold"/>
                        </a:rPr>
                        <a:t>10</a:t>
                      </a:r>
                      <a:endParaRPr lang="ko-KR" altLang="en-US" sz="1050"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latin typeface="나눔스퀘어 Bold"/>
                          <a:ea typeface="나눔스퀘어 Bold"/>
                        </a:rPr>
                        <a:t>11</a:t>
                      </a:r>
                      <a:endParaRPr lang="ko-KR" altLang="en-US" sz="1050"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solidFill>
                            <a:srgbClr val="FF0000"/>
                          </a:solidFill>
                          <a:latin typeface="나눔스퀘어 Bold"/>
                          <a:ea typeface="나눔스퀘어 Bold"/>
                        </a:rPr>
                        <a:t>12</a:t>
                      </a:r>
                      <a:endParaRPr lang="ko-KR" altLang="en-US" sz="1050">
                        <a:solidFill>
                          <a:srgbClr val="FF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solidFill>
                            <a:srgbClr val="FF0000"/>
                          </a:solidFill>
                          <a:latin typeface="나눔스퀘어 Bold"/>
                          <a:ea typeface="나눔스퀘어 Bold"/>
                        </a:rPr>
                        <a:t>13</a:t>
                      </a:r>
                      <a:endParaRPr lang="ko-KR" altLang="en-US" sz="1050">
                        <a:solidFill>
                          <a:srgbClr val="FF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solidFill>
                            <a:srgbClr val="FF0000"/>
                          </a:solidFill>
                          <a:latin typeface="나눔스퀘어 Bold"/>
                          <a:ea typeface="나눔스퀘어 Bold"/>
                        </a:rPr>
                        <a:t>14</a:t>
                      </a:r>
                      <a:endParaRPr lang="ko-KR" altLang="en-US" sz="1050">
                        <a:solidFill>
                          <a:srgbClr val="FF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50897"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solidFill>
                            <a:srgbClr val="FF0000"/>
                          </a:solidFill>
                          <a:latin typeface="나눔스퀘어 Bold"/>
                          <a:ea typeface="나눔스퀘어 Bold"/>
                        </a:rPr>
                        <a:t>15</a:t>
                      </a:r>
                      <a:endParaRPr lang="ko-KR" altLang="en-US" sz="1050">
                        <a:solidFill>
                          <a:srgbClr val="FF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latin typeface="나눔스퀘어 Bold"/>
                          <a:ea typeface="나눔스퀘어 Bold"/>
                        </a:rPr>
                        <a:t>16</a:t>
                      </a:r>
                    </a:p>
                    <a:p>
                      <a:pPr latinLnBrk="1">
                        <a:defRPr/>
                      </a:pPr>
                      <a:r>
                        <a:rPr lang="ko-KR" altLang="en-US" sz="1050">
                          <a:latin typeface="나눔스퀘어 Bold"/>
                          <a:ea typeface="나눔스퀘어 Bold"/>
                        </a:rPr>
                        <a:t>언어카페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latin typeface="나눔스퀘어 Bold"/>
                          <a:ea typeface="나눔스퀘어 Bold"/>
                        </a:rPr>
                        <a:t>17</a:t>
                      </a:r>
                      <a:endParaRPr lang="ko-KR" altLang="en-US" sz="1050"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 dirty="0">
                          <a:latin typeface="나눔스퀘어 Bold"/>
                          <a:ea typeface="나눔스퀘어 Bold"/>
                        </a:rPr>
                        <a:t>18</a:t>
                      </a:r>
                    </a:p>
                    <a:p>
                      <a:pPr latinLnBrk="1">
                        <a:defRPr/>
                      </a:pPr>
                      <a:r>
                        <a:rPr lang="ko-KR" altLang="en-US" sz="1050" dirty="0">
                          <a:latin typeface="나눔스퀘어 Bold"/>
                          <a:ea typeface="나눔스퀘어 Bold"/>
                        </a:rPr>
                        <a:t>안전교육특강</a:t>
                      </a:r>
                    </a:p>
                    <a:p>
                      <a:pPr latinLnBrk="1">
                        <a:defRPr/>
                      </a:pPr>
                      <a:r>
                        <a:rPr lang="ko-KR" altLang="en-US" sz="1050" dirty="0">
                          <a:latin typeface="나눔스퀘어 Bold"/>
                          <a:ea typeface="나눔스퀘어 Bold"/>
                        </a:rPr>
                        <a:t>가을축제기간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 dirty="0">
                          <a:latin typeface="나눔스퀘어 Bold"/>
                          <a:ea typeface="나눔스퀘어 Bold"/>
                        </a:rPr>
                        <a:t>19</a:t>
                      </a:r>
                      <a:endParaRPr lang="ko-KR" altLang="en-US" sz="1050" dirty="0"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latin typeface="나눔스퀘어 Bold"/>
                          <a:ea typeface="나눔스퀘어 Bold"/>
                        </a:rPr>
                        <a:t>20</a:t>
                      </a:r>
                      <a:endParaRPr lang="ko-KR" altLang="en-US" sz="1050"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latin typeface="나눔스퀘어 Bold"/>
                          <a:ea typeface="나눔스퀘어 Bold"/>
                        </a:rPr>
                        <a:t>21</a:t>
                      </a:r>
                      <a:endParaRPr lang="ko-KR" altLang="en-US" sz="1050"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50897"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solidFill>
                            <a:srgbClr val="FF0000"/>
                          </a:solidFill>
                          <a:latin typeface="나눔스퀘어 Bold"/>
                          <a:ea typeface="나눔스퀘어 Bold"/>
                        </a:rPr>
                        <a:t>22</a:t>
                      </a:r>
                      <a:endParaRPr lang="ko-KR" altLang="en-US" sz="1050">
                        <a:solidFill>
                          <a:srgbClr val="FF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latin typeface="나눔스퀘어 Bold"/>
                          <a:ea typeface="나눔스퀘어 Bold"/>
                        </a:rPr>
                        <a:t>23</a:t>
                      </a:r>
                    </a:p>
                    <a:p>
                      <a:pPr latinLnBrk="1">
                        <a:defRPr/>
                      </a:pPr>
                      <a:r>
                        <a:rPr lang="ko-KR" altLang="en-US" sz="1050">
                          <a:latin typeface="나눔스퀘어 Bold"/>
                          <a:ea typeface="나눔스퀘어 Bold"/>
                        </a:rPr>
                        <a:t>언어카페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latin typeface="나눔스퀘어 Bold"/>
                          <a:ea typeface="나눔스퀘어 Bold"/>
                        </a:rPr>
                        <a:t>24</a:t>
                      </a:r>
                      <a:endParaRPr lang="ko-KR" altLang="en-US" sz="1050"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 dirty="0">
                          <a:latin typeface="나눔스퀘어 Bold"/>
                          <a:ea typeface="나눔스퀘어 Bold"/>
                        </a:rPr>
                        <a:t>25</a:t>
                      </a:r>
                    </a:p>
                    <a:p>
                      <a:pPr latinLnBrk="1">
                        <a:defRPr/>
                      </a:pPr>
                      <a:r>
                        <a:rPr lang="ko-KR" altLang="en-US" sz="1050" dirty="0" err="1">
                          <a:latin typeface="나눔스퀘어 Bold"/>
                          <a:ea typeface="나눔스퀘어 Bold"/>
                        </a:rPr>
                        <a:t>리더십특강</a:t>
                      </a:r>
                      <a:endParaRPr lang="en-US" altLang="ko-KR" sz="1050" dirty="0">
                        <a:latin typeface="나눔스퀘어 Bold"/>
                        <a:ea typeface="나눔스퀘어 Bold"/>
                      </a:endParaRPr>
                    </a:p>
                    <a:p>
                      <a:pPr latinLnBrk="1">
                        <a:defRPr/>
                      </a:pPr>
                      <a:r>
                        <a:rPr lang="ko-KR" altLang="en-US" sz="1050" dirty="0" err="1">
                          <a:latin typeface="나눔스퀘어 Bold"/>
                          <a:ea typeface="나눔스퀘어 Bold"/>
                        </a:rPr>
                        <a:t>나눔바자회</a:t>
                      </a:r>
                      <a:endParaRPr lang="ko-KR" altLang="en-US" sz="1050" dirty="0"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 dirty="0">
                          <a:latin typeface="나눔스퀘어 Bold"/>
                          <a:ea typeface="나눔스퀘어 Bold"/>
                        </a:rPr>
                        <a:t>26</a:t>
                      </a:r>
                    </a:p>
                    <a:p>
                      <a:pPr latinLnBrk="1">
                        <a:defRPr/>
                      </a:pPr>
                      <a:r>
                        <a:rPr lang="ko-KR" altLang="en-US" sz="1050" dirty="0">
                          <a:latin typeface="나눔스퀘어 Bold"/>
                          <a:ea typeface="나눔스퀘어 Bold"/>
                        </a:rPr>
                        <a:t>토론활동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latin typeface="나눔스퀘어 Bold"/>
                          <a:ea typeface="나눔스퀘어 Bold"/>
                        </a:rPr>
                        <a:t>27</a:t>
                      </a:r>
                      <a:endParaRPr lang="ko-KR" altLang="en-US" sz="1050"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latin typeface="나눔스퀘어 Bold"/>
                          <a:ea typeface="나눔스퀘어 Bold"/>
                        </a:rPr>
                        <a:t>28</a:t>
                      </a:r>
                    </a:p>
                    <a:p>
                      <a:pPr latinLnBrk="1">
                        <a:defRPr/>
                      </a:pPr>
                      <a:r>
                        <a:rPr lang="ko-KR" altLang="en-US" sz="1050">
                          <a:latin typeface="나눔스퀘어 Bold"/>
                          <a:ea typeface="나눔스퀘어 Bold"/>
                        </a:rPr>
                        <a:t>체육대회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50897"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solidFill>
                            <a:srgbClr val="FF0000"/>
                          </a:solidFill>
                          <a:latin typeface="나눔스퀘어 Bold"/>
                          <a:ea typeface="나눔스퀘어 Bold"/>
                        </a:rPr>
                        <a:t>29</a:t>
                      </a:r>
                      <a:endParaRPr lang="ko-KR" altLang="en-US" sz="1050">
                        <a:solidFill>
                          <a:srgbClr val="FF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latin typeface="나눔스퀘어 Bold"/>
                          <a:ea typeface="나눔스퀘어 Bold"/>
                        </a:rPr>
                        <a:t>30</a:t>
                      </a:r>
                    </a:p>
                    <a:p>
                      <a:pPr latinLnBrk="1">
                        <a:defRPr/>
                      </a:pPr>
                      <a:r>
                        <a:rPr lang="ko-KR" altLang="en-US" sz="1050">
                          <a:latin typeface="나눔스퀘어 Bold"/>
                          <a:ea typeface="나눔스퀘어 Bold"/>
                        </a:rPr>
                        <a:t>언어카페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dirty="0"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9" name="직사각형 18"/>
          <p:cNvSpPr/>
          <p:nvPr/>
        </p:nvSpPr>
        <p:spPr>
          <a:xfrm>
            <a:off x="2775601" y="929043"/>
            <a:ext cx="3507089" cy="4501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1600">
                <a:latin typeface="나눔스퀘어 ExtraBold"/>
                <a:ea typeface="나눔스퀘어 ExtraBold"/>
                <a:cs typeface="Tahoma"/>
              </a:rPr>
              <a:t>▣ 2019</a:t>
            </a:r>
            <a:r>
              <a:rPr kumimoji="1" lang="ko-KR" altLang="en-US" sz="1600">
                <a:latin typeface="나눔스퀘어 ExtraBold"/>
                <a:ea typeface="나눔스퀘어 ExtraBold"/>
                <a:cs typeface="Tahoma"/>
              </a:rPr>
              <a:t>학년도 </a:t>
            </a:r>
            <a:r>
              <a:rPr kumimoji="1" lang="en-US" altLang="ko-KR" sz="1600">
                <a:latin typeface="나눔스퀘어 ExtraBold"/>
                <a:ea typeface="나눔스퀘어 ExtraBold"/>
                <a:cs typeface="Tahoma"/>
              </a:rPr>
              <a:t>2</a:t>
            </a:r>
            <a:r>
              <a:rPr kumimoji="1" lang="ko-KR" altLang="en-US" sz="1600">
                <a:latin typeface="나눔스퀘어 ExtraBold"/>
                <a:ea typeface="나눔스퀘어 ExtraBold"/>
                <a:cs typeface="Tahoma"/>
              </a:rPr>
              <a:t>학기 </a:t>
            </a:r>
            <a:r>
              <a:rPr kumimoji="1" lang="en-US" altLang="ko-KR" sz="1600">
                <a:latin typeface="나눔스퀘어 ExtraBold"/>
                <a:ea typeface="나눔스퀘어 ExtraBold"/>
                <a:cs typeface="Tahoma"/>
              </a:rPr>
              <a:t>RC </a:t>
            </a:r>
            <a:r>
              <a:rPr kumimoji="1" lang="ko-KR" altLang="en-US" sz="1600">
                <a:latin typeface="나눔스퀘어 ExtraBold"/>
                <a:ea typeface="나눔스퀘어 ExtraBold"/>
                <a:cs typeface="Tahoma"/>
              </a:rPr>
              <a:t>교육 일정표</a:t>
            </a:r>
            <a:endParaRPr kumimoji="1" lang="en-US" altLang="ko-KR" sz="1600">
              <a:latin typeface="나눔스퀘어 ExtraBold"/>
              <a:ea typeface="나눔스퀘어 ExtraBold"/>
              <a:cs typeface="Tahoma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039357" y="1628800"/>
            <a:ext cx="11521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ko-KR">
                <a:latin typeface="나눔스퀘어 ExtraBold"/>
                <a:ea typeface="나눔스퀘어 ExtraBold"/>
              </a:rPr>
              <a:t>9</a:t>
            </a:r>
            <a:r>
              <a:rPr lang="ko-KR" altLang="en-US">
                <a:latin typeface="나눔스퀘어 ExtraBold"/>
                <a:ea typeface="나눔스퀘어 ExtraBold"/>
              </a:rPr>
              <a:t>월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F34125B-B10C-4C48-A665-7E0B1C4CDD88}" type="slidenum">
              <a:rPr lang="en-US" altLang="en-US"/>
              <a:pPr lvl="0">
                <a:defRPr/>
              </a:pPr>
              <a:t>26</a:t>
            </a:fld>
            <a:endParaRPr lang="en-US" altLang="en-US"/>
          </a:p>
        </p:txBody>
      </p:sp>
      <p:cxnSp>
        <p:nvCxnSpPr>
          <p:cNvPr id="13" name="직선 화살표 연결선 12"/>
          <p:cNvCxnSpPr/>
          <p:nvPr/>
        </p:nvCxnSpPr>
        <p:spPr>
          <a:xfrm>
            <a:off x="3275856" y="4325403"/>
            <a:ext cx="3024336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" name="직선 화살표 연결선 6"/>
          <p:cNvCxnSpPr/>
          <p:nvPr/>
        </p:nvCxnSpPr>
        <p:spPr>
          <a:xfrm>
            <a:off x="4283968" y="5013176"/>
            <a:ext cx="2016224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직사각형 18"/>
          <p:cNvSpPr/>
          <p:nvPr/>
        </p:nvSpPr>
        <p:spPr>
          <a:xfrm>
            <a:off x="2775601" y="929043"/>
            <a:ext cx="3507089" cy="4501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1600">
                <a:latin typeface="나눔스퀘어 ExtraBold"/>
                <a:ea typeface="나눔스퀘어 ExtraBold"/>
                <a:cs typeface="Tahoma"/>
              </a:rPr>
              <a:t>▣ 2019</a:t>
            </a:r>
            <a:r>
              <a:rPr kumimoji="1" lang="ko-KR" altLang="en-US" sz="1600">
                <a:latin typeface="나눔스퀘어 ExtraBold"/>
                <a:ea typeface="나눔스퀘어 ExtraBold"/>
                <a:cs typeface="Tahoma"/>
              </a:rPr>
              <a:t>학년도 </a:t>
            </a:r>
            <a:r>
              <a:rPr kumimoji="1" lang="en-US" altLang="ko-KR" sz="1600">
                <a:latin typeface="나눔스퀘어 ExtraBold"/>
                <a:ea typeface="나눔스퀘어 ExtraBold"/>
                <a:cs typeface="Tahoma"/>
              </a:rPr>
              <a:t>2</a:t>
            </a:r>
            <a:r>
              <a:rPr kumimoji="1" lang="ko-KR" altLang="en-US" sz="1600">
                <a:latin typeface="나눔스퀘어 ExtraBold"/>
                <a:ea typeface="나눔스퀘어 ExtraBold"/>
                <a:cs typeface="Tahoma"/>
              </a:rPr>
              <a:t>학기 </a:t>
            </a:r>
            <a:r>
              <a:rPr kumimoji="1" lang="en-US" altLang="ko-KR" sz="1600">
                <a:latin typeface="나눔스퀘어 ExtraBold"/>
                <a:ea typeface="나눔스퀘어 ExtraBold"/>
                <a:cs typeface="Tahoma"/>
              </a:rPr>
              <a:t>RC </a:t>
            </a:r>
            <a:r>
              <a:rPr kumimoji="1" lang="ko-KR" altLang="en-US" sz="1600">
                <a:latin typeface="나눔스퀘어 ExtraBold"/>
                <a:ea typeface="나눔스퀘어 ExtraBold"/>
                <a:cs typeface="Tahoma"/>
              </a:rPr>
              <a:t>교육 일정표</a:t>
            </a:r>
            <a:endParaRPr kumimoji="1" lang="en-US" altLang="ko-KR" sz="1600">
              <a:latin typeface="나눔스퀘어 ExtraBold"/>
              <a:ea typeface="나눔스퀘어 ExtraBold"/>
              <a:cs typeface="Tahoma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995936" y="1628800"/>
            <a:ext cx="11521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ko-KR">
                <a:latin typeface="나눔스퀘어 ExtraBold"/>
                <a:ea typeface="나눔스퀘어 ExtraBold"/>
              </a:rPr>
              <a:t>10</a:t>
            </a:r>
            <a:r>
              <a:rPr lang="ko-KR" altLang="en-US">
                <a:latin typeface="나눔스퀘어 ExtraBold"/>
                <a:ea typeface="나눔스퀘어 ExtraBold"/>
              </a:rPr>
              <a:t>월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F34125B-B10C-4C48-A665-7E0B1C4CDD88}" type="slidenum">
              <a:rPr lang="en-US" altLang="en-US"/>
              <a:pPr lvl="0">
                <a:defRPr/>
              </a:pPr>
              <a:t>27</a:t>
            </a:fld>
            <a:endParaRPr lang="en-US" altLang="en-US"/>
          </a:p>
        </p:txBody>
      </p:sp>
      <p:graphicFrame>
        <p:nvGraphicFramePr>
          <p:cNvPr id="14" name="표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020683"/>
              </p:ext>
            </p:extLst>
          </p:nvPr>
        </p:nvGraphicFramePr>
        <p:xfrm>
          <a:off x="1187624" y="2132856"/>
          <a:ext cx="7201656" cy="36004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288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288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288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288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2880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2880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2880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45916"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ko-KR" altLang="en-US" sz="1050">
                          <a:solidFill>
                            <a:srgbClr val="FF0000"/>
                          </a:solidFill>
                          <a:latin typeface="나눔스퀘어 Bold"/>
                          <a:ea typeface="나눔스퀘어 Bold"/>
                        </a:rPr>
                        <a:t>일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ko-KR" altLang="en-US" sz="1050">
                          <a:latin typeface="나눔스퀘어 Bold"/>
                          <a:ea typeface="나눔스퀘어 Bold"/>
                        </a:rPr>
                        <a:t>월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ko-KR" altLang="en-US" sz="1050">
                          <a:latin typeface="나눔스퀘어 Bold"/>
                          <a:ea typeface="나눔스퀘어 Bold"/>
                        </a:rPr>
                        <a:t>화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ko-KR" altLang="en-US" sz="1050">
                          <a:latin typeface="나눔스퀘어 Bold"/>
                          <a:ea typeface="나눔스퀘어 Bold"/>
                        </a:rPr>
                        <a:t>수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ko-KR" altLang="en-US" sz="1050">
                          <a:latin typeface="나눔스퀘어 Bold"/>
                          <a:ea typeface="나눔스퀘어 Bold"/>
                        </a:rPr>
                        <a:t>목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ko-KR" altLang="en-US" sz="1050">
                          <a:latin typeface="나눔스퀘어 Bold"/>
                          <a:ea typeface="나눔스퀘어 Bold"/>
                        </a:rPr>
                        <a:t>금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ko-KR" altLang="en-US" sz="1050">
                          <a:latin typeface="나눔스퀘어 Bold"/>
                          <a:ea typeface="나눔스퀘어 Bold"/>
                        </a:rPr>
                        <a:t>토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0897"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dirty="0">
                        <a:solidFill>
                          <a:srgbClr val="FF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endParaRPr lang="en-US" altLang="ko-KR" sz="1050" dirty="0">
                        <a:latin typeface="나눔스퀘어 Bold"/>
                        <a:ea typeface="나눔스퀘어 Bold"/>
                      </a:endParaRPr>
                    </a:p>
                    <a:p>
                      <a:pPr latinLnBrk="1">
                        <a:defRPr/>
                      </a:pPr>
                      <a:endParaRPr lang="ko-KR" altLang="en-US" sz="1050" dirty="0"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 dirty="0">
                          <a:latin typeface="나눔스퀘어 Bold"/>
                          <a:ea typeface="나눔스퀘어 Bold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 dirty="0">
                          <a:latin typeface="나눔스퀘어 Bold"/>
                          <a:ea typeface="나눔스퀘어 Bold"/>
                        </a:rPr>
                        <a:t>2</a:t>
                      </a:r>
                    </a:p>
                    <a:p>
                      <a:pPr latinLnBrk="1">
                        <a:defRPr/>
                      </a:pPr>
                      <a:r>
                        <a:rPr lang="ko-KR" altLang="en-US" sz="1050" dirty="0" err="1">
                          <a:latin typeface="나눔스퀘어 Bold"/>
                          <a:ea typeface="나눔스퀘어 Bold"/>
                        </a:rPr>
                        <a:t>리더십특강</a:t>
                      </a:r>
                      <a:endParaRPr lang="ko-KR" altLang="en-US" sz="1050" dirty="0"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 dirty="0">
                          <a:latin typeface="나눔스퀘어 Bold"/>
                          <a:ea typeface="나눔스퀘어 Bold"/>
                        </a:rPr>
                        <a:t>3</a:t>
                      </a:r>
                    </a:p>
                    <a:p>
                      <a:pPr latinLnBrk="1">
                        <a:defRPr/>
                      </a:pPr>
                      <a:endParaRPr lang="ko-KR" altLang="en-US" sz="1050" dirty="0"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 dirty="0">
                          <a:latin typeface="나눔스퀘어 Bold"/>
                          <a:ea typeface="나눔스퀘어 Bold"/>
                        </a:rPr>
                        <a:t>4</a:t>
                      </a:r>
                      <a:endParaRPr lang="ko-KR" altLang="en-US" sz="1050" dirty="0"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 dirty="0">
                          <a:latin typeface="나눔스퀘어 Bold"/>
                          <a:ea typeface="나눔스퀘어 Bold"/>
                        </a:rPr>
                        <a:t>5</a:t>
                      </a:r>
                      <a:endParaRPr lang="ko-KR" altLang="en-US" sz="1050" dirty="0"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50897"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solidFill>
                            <a:srgbClr val="FF0000"/>
                          </a:solidFill>
                          <a:latin typeface="나눔스퀘어 Bold"/>
                          <a:ea typeface="나눔스퀘어 Bold"/>
                        </a:rPr>
                        <a:t>6</a:t>
                      </a:r>
                      <a:endParaRPr lang="ko-KR" altLang="en-US" sz="1050">
                        <a:solidFill>
                          <a:srgbClr val="FF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latin typeface="나눔스퀘어 Bold"/>
                          <a:ea typeface="나눔스퀘어 Bold"/>
                        </a:rPr>
                        <a:t>7</a:t>
                      </a:r>
                    </a:p>
                    <a:p>
                      <a:pPr latinLnBrk="1">
                        <a:defRPr/>
                      </a:pPr>
                      <a:r>
                        <a:rPr lang="ko-KR" altLang="en-US" sz="1050">
                          <a:latin typeface="나눔스퀘어 Bold"/>
                          <a:ea typeface="나눔스퀘어 Bold"/>
                        </a:rPr>
                        <a:t>언어카페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latin typeface="나눔스퀘어 Bold"/>
                          <a:ea typeface="나눔스퀘어 Bold"/>
                        </a:rPr>
                        <a:t>8</a:t>
                      </a:r>
                      <a:endParaRPr lang="ko-KR" altLang="en-US" sz="1050"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 dirty="0">
                          <a:latin typeface="나눔스퀘어 Bold"/>
                          <a:ea typeface="나눔스퀘어 Bold"/>
                        </a:rPr>
                        <a:t>9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dirty="0" err="1">
                          <a:latin typeface="나눔스퀘어 Bold"/>
                          <a:ea typeface="나눔스퀘어 Bold"/>
                        </a:rPr>
                        <a:t>리더십특강</a:t>
                      </a:r>
                      <a:endParaRPr lang="ko-KR" altLang="en-US" sz="1050" dirty="0">
                        <a:latin typeface="나눔스퀘어 Bold"/>
                        <a:ea typeface="나눔스퀘어 Bold"/>
                      </a:endParaRPr>
                    </a:p>
                    <a:p>
                      <a:pPr latinLnBrk="1">
                        <a:defRPr/>
                      </a:pPr>
                      <a:endParaRPr lang="ko-KR" altLang="en-US" sz="1050" dirty="0"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 dirty="0">
                          <a:solidFill>
                            <a:schemeClr val="tx1"/>
                          </a:solidFill>
                          <a:latin typeface="나눔스퀘어 Bold"/>
                          <a:ea typeface="나눔스퀘어 Bold"/>
                        </a:rPr>
                        <a:t>10</a:t>
                      </a:r>
                    </a:p>
                    <a:p>
                      <a:pPr latinLnBrk="1">
                        <a:defRPr/>
                      </a:pPr>
                      <a:r>
                        <a:rPr lang="ko-KR" altLang="en-US" sz="1050" dirty="0">
                          <a:solidFill>
                            <a:schemeClr val="tx1"/>
                          </a:solidFill>
                          <a:latin typeface="나눔스퀘어 Bold"/>
                          <a:ea typeface="나눔스퀘어 Bold"/>
                        </a:rPr>
                        <a:t>토론활동</a:t>
                      </a:r>
                      <a:endParaRPr lang="en-US" altLang="ko-KR" sz="1050" dirty="0">
                        <a:solidFill>
                          <a:schemeClr val="tx1"/>
                        </a:solidFill>
                        <a:latin typeface="나눔스퀘어 Bold"/>
                        <a:ea typeface="나눔스퀘어 Bold"/>
                      </a:endParaRPr>
                    </a:p>
                    <a:p>
                      <a:pPr latinLnBrk="1">
                        <a:defRPr/>
                      </a:pPr>
                      <a:endParaRPr lang="ko-KR" altLang="en-US" sz="1050" dirty="0">
                        <a:solidFill>
                          <a:schemeClr val="tx1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solidFill>
                            <a:schemeClr val="tx1"/>
                          </a:solidFill>
                          <a:latin typeface="나눔스퀘어 Bold"/>
                          <a:ea typeface="나눔스퀘어 Bold"/>
                        </a:rPr>
                        <a:t>11</a:t>
                      </a:r>
                      <a:endParaRPr lang="ko-KR" altLang="en-US" sz="1050">
                        <a:solidFill>
                          <a:schemeClr val="tx1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solidFill>
                            <a:schemeClr val="tx1"/>
                          </a:solidFill>
                          <a:latin typeface="나눔스퀘어 Bold"/>
                          <a:ea typeface="나눔스퀘어 Bold"/>
                        </a:rPr>
                        <a:t>12</a:t>
                      </a:r>
                      <a:endParaRPr lang="ko-KR" altLang="en-US" sz="1050">
                        <a:solidFill>
                          <a:schemeClr val="tx1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50897"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solidFill>
                            <a:srgbClr val="FF0000"/>
                          </a:solidFill>
                          <a:latin typeface="나눔스퀘어 Bold"/>
                          <a:ea typeface="나눔스퀘어 Bold"/>
                        </a:rPr>
                        <a:t>13</a:t>
                      </a:r>
                      <a:endParaRPr lang="ko-KR" altLang="en-US" sz="1050">
                        <a:solidFill>
                          <a:srgbClr val="FF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 dirty="0">
                          <a:latin typeface="나눔스퀘어 Bold"/>
                          <a:ea typeface="나눔스퀘어 Bold"/>
                        </a:rPr>
                        <a:t>14</a:t>
                      </a:r>
                    </a:p>
                    <a:p>
                      <a:pPr latinLnBrk="1">
                        <a:defRPr/>
                      </a:pPr>
                      <a:endParaRPr lang="ko-KR" altLang="en-US" sz="1050" dirty="0"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latin typeface="나눔스퀘어 Bold"/>
                          <a:ea typeface="나눔스퀘어 Bold"/>
                        </a:rPr>
                        <a:t>15</a:t>
                      </a:r>
                      <a:endParaRPr lang="ko-KR" altLang="en-US" sz="1050"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 dirty="0">
                          <a:latin typeface="나눔스퀘어 Bold"/>
                          <a:ea typeface="나눔스퀘어 Bold"/>
                        </a:rPr>
                        <a:t>16</a:t>
                      </a:r>
                    </a:p>
                    <a:p>
                      <a:pPr latinLnBrk="1">
                        <a:defRPr/>
                      </a:pPr>
                      <a:r>
                        <a:rPr lang="ko-KR" altLang="en-US" sz="1050" dirty="0">
                          <a:latin typeface="나눔스퀘어 Bold"/>
                          <a:ea typeface="나눔스퀘어 Bold"/>
                        </a:rPr>
                        <a:t>안전교육특강</a:t>
                      </a:r>
                    </a:p>
                    <a:p>
                      <a:pPr latinLnBrk="1">
                        <a:defRPr/>
                      </a:pPr>
                      <a:r>
                        <a:rPr lang="ko-KR" altLang="en-US" sz="1050" dirty="0">
                          <a:latin typeface="나눔스퀘어 Bold"/>
                          <a:ea typeface="나눔스퀘어 Bold"/>
                        </a:rPr>
                        <a:t>중간고사기간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latin typeface="나눔스퀘어 Bold"/>
                          <a:ea typeface="나눔스퀘어 Bold"/>
                        </a:rPr>
                        <a:t>17</a:t>
                      </a:r>
                      <a:endParaRPr lang="ko-KR" altLang="en-US" sz="1050"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latin typeface="나눔스퀘어 Bold"/>
                          <a:ea typeface="나눔스퀘어 Bold"/>
                        </a:rPr>
                        <a:t>18</a:t>
                      </a:r>
                      <a:endParaRPr lang="ko-KR" altLang="en-US" sz="1050"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latin typeface="나눔스퀘어 Bold"/>
                          <a:ea typeface="나눔스퀘어 Bold"/>
                        </a:rPr>
                        <a:t>19</a:t>
                      </a:r>
                      <a:endParaRPr lang="ko-KR" altLang="en-US" sz="1050"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50897"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solidFill>
                            <a:srgbClr val="FF0000"/>
                          </a:solidFill>
                          <a:latin typeface="나눔스퀘어 Bold"/>
                          <a:ea typeface="나눔스퀘어 Bold"/>
                        </a:rPr>
                        <a:t>20</a:t>
                      </a:r>
                      <a:endParaRPr lang="ko-KR" altLang="en-US" sz="1050">
                        <a:solidFill>
                          <a:srgbClr val="FF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 dirty="0">
                          <a:latin typeface="나눔스퀘어 Bold"/>
                          <a:ea typeface="나눔스퀘어 Bold"/>
                        </a:rPr>
                        <a:t>21</a:t>
                      </a:r>
                    </a:p>
                    <a:p>
                      <a:pPr latinLnBrk="1">
                        <a:defRPr/>
                      </a:pPr>
                      <a:endParaRPr lang="ko-KR" altLang="en-US" sz="1050" dirty="0"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latin typeface="나눔스퀘어 Bold"/>
                          <a:ea typeface="나눔스퀘어 Bold"/>
                        </a:rPr>
                        <a:t>22</a:t>
                      </a:r>
                      <a:endParaRPr lang="ko-KR" altLang="en-US" sz="1050"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 dirty="0">
                          <a:latin typeface="나눔스퀘어 Bold"/>
                          <a:ea typeface="나눔스퀘어 Bold"/>
                        </a:rPr>
                        <a:t>23</a:t>
                      </a:r>
                      <a:endParaRPr lang="ko-KR" altLang="en-US" sz="1050" dirty="0">
                        <a:latin typeface="나눔스퀘어 Bold"/>
                        <a:ea typeface="나눔스퀘어 Bold"/>
                      </a:endParaRPr>
                    </a:p>
                    <a:p>
                      <a:pPr latinLnBrk="1">
                        <a:defRPr/>
                      </a:pPr>
                      <a:r>
                        <a:rPr lang="ko-KR" altLang="en-US" sz="1050" dirty="0">
                          <a:latin typeface="나눔스퀘어 Bold"/>
                          <a:ea typeface="나눔스퀘어 Bold"/>
                        </a:rPr>
                        <a:t>중간고사기간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latin typeface="나눔스퀘어 Bold"/>
                          <a:ea typeface="나눔스퀘어 Bold"/>
                        </a:rPr>
                        <a:t>24</a:t>
                      </a:r>
                      <a:endParaRPr lang="ko-KR" altLang="en-US" sz="1050"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latin typeface="나눔스퀘어 Bold"/>
                          <a:ea typeface="나눔스퀘어 Bold"/>
                        </a:rPr>
                        <a:t>25</a:t>
                      </a:r>
                      <a:endParaRPr lang="ko-KR" altLang="en-US" sz="1050"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 dirty="0">
                          <a:latin typeface="나눔스퀘어 Bold"/>
                          <a:ea typeface="나눔스퀘어 Bold"/>
                        </a:rPr>
                        <a:t>26</a:t>
                      </a:r>
                    </a:p>
                    <a:p>
                      <a:pPr latinLnBrk="1">
                        <a:defRPr/>
                      </a:pPr>
                      <a:endParaRPr lang="ko-KR" altLang="en-US" sz="1050" dirty="0"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50897"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solidFill>
                            <a:srgbClr val="FF0000"/>
                          </a:solidFill>
                          <a:latin typeface="나눔스퀘어 Bold"/>
                          <a:ea typeface="나눔스퀘어 Bold"/>
                        </a:rPr>
                        <a:t>27</a:t>
                      </a:r>
                      <a:endParaRPr lang="ko-KR" altLang="en-US" sz="1050">
                        <a:solidFill>
                          <a:srgbClr val="FF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latin typeface="나눔스퀘어 Bold"/>
                          <a:ea typeface="나눔스퀘어 Bold"/>
                        </a:rPr>
                        <a:t>28</a:t>
                      </a:r>
                    </a:p>
                    <a:p>
                      <a:pPr latinLnBrk="1">
                        <a:defRPr/>
                      </a:pPr>
                      <a:r>
                        <a:rPr lang="ko-KR" altLang="en-US" sz="1050">
                          <a:latin typeface="나눔스퀘어 Bold"/>
                          <a:ea typeface="나눔스퀘어 Bold"/>
                        </a:rPr>
                        <a:t>언어카페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latin typeface="나눔스퀘어 Bold"/>
                          <a:ea typeface="나눔스퀘어 Bold"/>
                        </a:rPr>
                        <a:t>29</a:t>
                      </a:r>
                      <a:endParaRPr lang="ko-KR" altLang="en-US" sz="1050"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 dirty="0">
                          <a:latin typeface="나눔스퀘어 Bold"/>
                          <a:ea typeface="나눔스퀘어 Bold"/>
                        </a:rPr>
                        <a:t>30</a:t>
                      </a:r>
                    </a:p>
                    <a:p>
                      <a:pPr latinLnBrk="1">
                        <a:defRPr/>
                      </a:pPr>
                      <a:r>
                        <a:rPr lang="ko-KR" altLang="en-US" sz="1050" dirty="0" err="1">
                          <a:latin typeface="나눔스퀘어 Bold"/>
                          <a:ea typeface="나눔스퀘어 Bold"/>
                        </a:rPr>
                        <a:t>리더십특강</a:t>
                      </a:r>
                      <a:endParaRPr lang="ko-KR" altLang="en-US" sz="1050" dirty="0"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 dirty="0">
                          <a:latin typeface="나눔스퀘어 Bold"/>
                          <a:ea typeface="나눔스퀘어 Bold"/>
                        </a:rPr>
                        <a:t>31</a:t>
                      </a:r>
                    </a:p>
                    <a:p>
                      <a:pPr latinLnBrk="1">
                        <a:defRPr/>
                      </a:pPr>
                      <a:r>
                        <a:rPr lang="ko-KR" altLang="en-US" sz="1050" dirty="0">
                          <a:latin typeface="나눔스퀘어 Bold"/>
                          <a:ea typeface="나눔스퀘어 Bold"/>
                        </a:rPr>
                        <a:t>토론활동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dirty="0"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cxnSp>
        <p:nvCxnSpPr>
          <p:cNvPr id="15" name="직선 화살표 연결선 14"/>
          <p:cNvCxnSpPr/>
          <p:nvPr/>
        </p:nvCxnSpPr>
        <p:spPr>
          <a:xfrm>
            <a:off x="2339752" y="4325403"/>
            <a:ext cx="4968552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8" name="직선 화살표 연결선 17"/>
          <p:cNvCxnSpPr/>
          <p:nvPr/>
        </p:nvCxnSpPr>
        <p:spPr>
          <a:xfrm>
            <a:off x="2339752" y="4995758"/>
            <a:ext cx="4968552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직사각형 18"/>
          <p:cNvSpPr/>
          <p:nvPr/>
        </p:nvSpPr>
        <p:spPr>
          <a:xfrm>
            <a:off x="2775601" y="929043"/>
            <a:ext cx="3507089" cy="4501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1600">
                <a:latin typeface="나눔스퀘어 ExtraBold"/>
                <a:ea typeface="나눔스퀘어 ExtraBold"/>
                <a:cs typeface="Tahoma"/>
              </a:rPr>
              <a:t>▣ 2019</a:t>
            </a:r>
            <a:r>
              <a:rPr kumimoji="1" lang="ko-KR" altLang="en-US" sz="1600">
                <a:latin typeface="나눔스퀘어 ExtraBold"/>
                <a:ea typeface="나눔스퀘어 ExtraBold"/>
                <a:cs typeface="Tahoma"/>
              </a:rPr>
              <a:t>학년도 </a:t>
            </a:r>
            <a:r>
              <a:rPr kumimoji="1" lang="en-US" altLang="ko-KR" sz="1600">
                <a:latin typeface="나눔스퀘어 ExtraBold"/>
                <a:ea typeface="나눔스퀘어 ExtraBold"/>
                <a:cs typeface="Tahoma"/>
              </a:rPr>
              <a:t>2</a:t>
            </a:r>
            <a:r>
              <a:rPr kumimoji="1" lang="ko-KR" altLang="en-US" sz="1600">
                <a:latin typeface="나눔스퀘어 ExtraBold"/>
                <a:ea typeface="나눔스퀘어 ExtraBold"/>
                <a:cs typeface="Tahoma"/>
              </a:rPr>
              <a:t>학기 </a:t>
            </a:r>
            <a:r>
              <a:rPr kumimoji="1" lang="en-US" altLang="ko-KR" sz="1600">
                <a:latin typeface="나눔스퀘어 ExtraBold"/>
                <a:ea typeface="나눔스퀘어 ExtraBold"/>
                <a:cs typeface="Tahoma"/>
              </a:rPr>
              <a:t>RC </a:t>
            </a:r>
            <a:r>
              <a:rPr kumimoji="1" lang="ko-KR" altLang="en-US" sz="1600">
                <a:latin typeface="나눔스퀘어 ExtraBold"/>
                <a:ea typeface="나눔스퀘어 ExtraBold"/>
                <a:cs typeface="Tahoma"/>
              </a:rPr>
              <a:t>교육 일정표</a:t>
            </a:r>
            <a:endParaRPr kumimoji="1" lang="en-US" altLang="ko-KR" sz="1600">
              <a:latin typeface="나눔스퀘어 ExtraBold"/>
              <a:ea typeface="나눔스퀘어 ExtraBold"/>
              <a:cs typeface="Tahoma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F34125B-B10C-4C48-A665-7E0B1C4CDD88}" type="slidenum">
              <a:rPr lang="en-US" altLang="en-US"/>
              <a:pPr lvl="0">
                <a:defRPr/>
              </a:pPr>
              <a:t>28</a:t>
            </a:fld>
            <a:endParaRPr lang="en-US" altLang="en-US"/>
          </a:p>
        </p:txBody>
      </p:sp>
      <p:sp>
        <p:nvSpPr>
          <p:cNvPr id="21" name="TextBox 19"/>
          <p:cNvSpPr txBox="1"/>
          <p:nvPr/>
        </p:nvSpPr>
        <p:spPr>
          <a:xfrm>
            <a:off x="3995936" y="1628800"/>
            <a:ext cx="11521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ko-KR">
                <a:latin typeface="나눔스퀘어 ExtraBold"/>
                <a:ea typeface="나눔스퀘어 ExtraBold"/>
              </a:rPr>
              <a:t>11</a:t>
            </a:r>
            <a:r>
              <a:rPr lang="ko-KR" altLang="en-US">
                <a:latin typeface="나눔스퀘어 ExtraBold"/>
                <a:ea typeface="나눔스퀘어 ExtraBold"/>
              </a:rPr>
              <a:t>월</a:t>
            </a:r>
          </a:p>
        </p:txBody>
      </p:sp>
      <p:graphicFrame>
        <p:nvGraphicFramePr>
          <p:cNvPr id="22" name="표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8021837"/>
              </p:ext>
            </p:extLst>
          </p:nvPr>
        </p:nvGraphicFramePr>
        <p:xfrm>
          <a:off x="1187624" y="2132856"/>
          <a:ext cx="7201656" cy="36004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288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288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288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288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2880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2880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2880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45916"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ko-KR" altLang="en-US" sz="1050">
                          <a:solidFill>
                            <a:srgbClr val="FF0000"/>
                          </a:solidFill>
                          <a:latin typeface="나눔스퀘어 Bold"/>
                          <a:ea typeface="나눔스퀘어 Bold"/>
                        </a:rPr>
                        <a:t>일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ko-KR" altLang="en-US" sz="1050">
                          <a:latin typeface="나눔스퀘어 Bold"/>
                          <a:ea typeface="나눔스퀘어 Bold"/>
                        </a:rPr>
                        <a:t>월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ko-KR" altLang="en-US" sz="1050">
                          <a:latin typeface="나눔스퀘어 Bold"/>
                          <a:ea typeface="나눔스퀘어 Bold"/>
                        </a:rPr>
                        <a:t>화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ko-KR" altLang="en-US" sz="1050">
                          <a:latin typeface="나눔스퀘어 Bold"/>
                          <a:ea typeface="나눔스퀘어 Bold"/>
                        </a:rPr>
                        <a:t>수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ko-KR" altLang="en-US" sz="1050">
                          <a:latin typeface="나눔스퀘어 Bold"/>
                          <a:ea typeface="나눔스퀘어 Bold"/>
                        </a:rPr>
                        <a:t>목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ko-KR" altLang="en-US" sz="1050">
                          <a:latin typeface="나눔스퀘어 Bold"/>
                          <a:ea typeface="나눔스퀘어 Bold"/>
                        </a:rPr>
                        <a:t>금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ko-KR" altLang="en-US" sz="1050">
                          <a:latin typeface="나눔스퀘어 Bold"/>
                          <a:ea typeface="나눔스퀘어 Bold"/>
                        </a:rPr>
                        <a:t>토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0897"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endParaRPr lang="en-US" altLang="ko-KR" sz="1050">
                        <a:solidFill>
                          <a:srgbClr val="FF0000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endParaRPr lang="en-US" altLang="ko-KR" sz="1050"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endParaRPr lang="en-US" altLang="ko-KR" sz="1050"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endParaRPr lang="en-US" altLang="ko-KR" sz="1050"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endParaRPr lang="en-US" altLang="ko-KR" sz="1050"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latin typeface="나눔스퀘어 Bold"/>
                          <a:ea typeface="나눔스퀘어 Bold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latin typeface="나눔스퀘어 Bold"/>
                          <a:ea typeface="나눔스퀘어 Bold"/>
                        </a:rPr>
                        <a:t>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50897"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solidFill>
                            <a:srgbClr val="FF0000"/>
                          </a:solidFill>
                          <a:latin typeface="나눔스퀘어 Bold"/>
                          <a:ea typeface="나눔스퀘어 Bold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latin typeface="나눔스퀘어 Bold"/>
                          <a:ea typeface="나눔스퀘어 Bold"/>
                        </a:rPr>
                        <a:t>4</a:t>
                      </a:r>
                    </a:p>
                    <a:p>
                      <a:pPr latinLnBrk="1">
                        <a:defRPr/>
                      </a:pPr>
                      <a:r>
                        <a:rPr lang="ko-KR" altLang="en-US" sz="1050">
                          <a:latin typeface="나눔스퀘어 Bold"/>
                          <a:ea typeface="나눔스퀘어 Bold"/>
                        </a:rPr>
                        <a:t>언어카페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latin typeface="나눔스퀘어 Bold"/>
                          <a:ea typeface="나눔스퀘어 Bold"/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latin typeface="나눔스퀘어 Bold"/>
                          <a:ea typeface="나눔스퀘어 Bold"/>
                        </a:rPr>
                        <a:t>6</a:t>
                      </a:r>
                    </a:p>
                    <a:p>
                      <a:pPr latinLnBrk="1">
                        <a:defRPr/>
                      </a:pPr>
                      <a:r>
                        <a:rPr lang="ko-KR" altLang="en-US" sz="1050">
                          <a:latin typeface="나눔스퀘어 Bold"/>
                          <a:ea typeface="나눔스퀘어 Bold"/>
                        </a:rPr>
                        <a:t>리더십특강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 dirty="0">
                          <a:solidFill>
                            <a:schemeClr val="tx1"/>
                          </a:solidFill>
                          <a:latin typeface="나눔스퀘어 Bold"/>
                          <a:ea typeface="나눔스퀘어 Bold"/>
                        </a:rPr>
                        <a:t>7</a:t>
                      </a:r>
                    </a:p>
                    <a:p>
                      <a:pPr latinLnBrk="1">
                        <a:defRPr/>
                      </a:pPr>
                      <a:r>
                        <a:rPr lang="ko-KR" altLang="en-US" sz="1050" dirty="0">
                          <a:solidFill>
                            <a:schemeClr val="tx1"/>
                          </a:solidFill>
                          <a:latin typeface="나눔스퀘어 Bold"/>
                          <a:ea typeface="나눔스퀘어 Bold"/>
                        </a:rPr>
                        <a:t>토론활동</a:t>
                      </a:r>
                      <a:endParaRPr lang="en-US" altLang="ko-KR" sz="1050" dirty="0">
                        <a:solidFill>
                          <a:schemeClr val="tx1"/>
                        </a:solidFill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solidFill>
                            <a:schemeClr val="tx1"/>
                          </a:solidFill>
                          <a:latin typeface="나눔스퀘어 Bold"/>
                          <a:ea typeface="나눔스퀘어 Bold"/>
                        </a:rPr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solidFill>
                            <a:schemeClr val="tx1"/>
                          </a:solidFill>
                          <a:latin typeface="나눔스퀘어 Bold"/>
                          <a:ea typeface="나눔스퀘어 Bold"/>
                        </a:rPr>
                        <a:t>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50897"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solidFill>
                            <a:srgbClr val="FF0000"/>
                          </a:solidFill>
                          <a:latin typeface="나눔스퀘어 Bold"/>
                          <a:ea typeface="나눔스퀘어 Bold"/>
                        </a:rPr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latin typeface="나눔스퀘어 Bold"/>
                          <a:ea typeface="나눔스퀘어 Bold"/>
                        </a:rPr>
                        <a:t>11</a:t>
                      </a:r>
                    </a:p>
                    <a:p>
                      <a:pPr latinLnBrk="1">
                        <a:defRPr/>
                      </a:pPr>
                      <a:r>
                        <a:rPr lang="ko-KR" altLang="en-US" sz="1050">
                          <a:latin typeface="나눔스퀘어 Bold"/>
                          <a:ea typeface="나눔스퀘어 Bold"/>
                        </a:rPr>
                        <a:t>언어카페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latin typeface="나눔스퀘어 Bold"/>
                          <a:ea typeface="나눔스퀘어 Bold"/>
                        </a:rPr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latin typeface="나눔스퀘어 Bold"/>
                          <a:ea typeface="나눔스퀘어 Bold"/>
                        </a:rPr>
                        <a:t>13</a:t>
                      </a:r>
                    </a:p>
                    <a:p>
                      <a:pPr latinLnBrk="1">
                        <a:defRPr/>
                      </a:pPr>
                      <a:endParaRPr lang="ko-KR" altLang="en-US" sz="1050"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 dirty="0">
                          <a:latin typeface="나눔스퀘어 Bold"/>
                          <a:ea typeface="나눔스퀘어 Bold"/>
                        </a:rPr>
                        <a:t>14</a:t>
                      </a:r>
                    </a:p>
                    <a:p>
                      <a:pPr latinLnBrk="1">
                        <a:defRPr/>
                      </a:pPr>
                      <a:r>
                        <a:rPr lang="ko-KR" altLang="en-US" sz="1050" dirty="0">
                          <a:latin typeface="나눔스퀘어 Bold"/>
                          <a:ea typeface="나눔스퀘어 Bold"/>
                        </a:rPr>
                        <a:t>토론활동</a:t>
                      </a:r>
                      <a:endParaRPr lang="en-US" altLang="ko-KR" sz="1050" dirty="0"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latin typeface="나눔스퀘어 Bold"/>
                          <a:ea typeface="나눔스퀘어 Bold"/>
                        </a:rPr>
                        <a:t>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latin typeface="나눔스퀘어 Bold"/>
                          <a:ea typeface="나눔스퀘어 Bold"/>
                        </a:rPr>
                        <a:t>16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50897"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solidFill>
                            <a:srgbClr val="FF0000"/>
                          </a:solidFill>
                          <a:latin typeface="나눔스퀘어 Bold"/>
                          <a:ea typeface="나눔스퀘어 Bold"/>
                        </a:rPr>
                        <a:t>17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 dirty="0">
                          <a:latin typeface="나눔스퀘어 Bold"/>
                          <a:ea typeface="나눔스퀘어 Bold"/>
                        </a:rPr>
                        <a:t>18</a:t>
                      </a:r>
                    </a:p>
                    <a:p>
                      <a:pPr latinLnBrk="1">
                        <a:defRPr/>
                      </a:pPr>
                      <a:endParaRPr lang="ko-KR" altLang="en-US" sz="1050" dirty="0"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latin typeface="나눔스퀘어 Bold"/>
                          <a:ea typeface="나눔스퀘어 Bold"/>
                        </a:rPr>
                        <a:t>19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latin typeface="나눔스퀘어 Bold"/>
                          <a:ea typeface="나눔스퀘어 Bold"/>
                        </a:rPr>
                        <a:t>20</a:t>
                      </a:r>
                      <a:endParaRPr lang="ko-KR" altLang="en-US" sz="1050">
                        <a:latin typeface="나눔스퀘어 Bold"/>
                        <a:ea typeface="나눔스퀘어 Bold"/>
                      </a:endParaRPr>
                    </a:p>
                    <a:p>
                      <a:pPr latinLnBrk="1">
                        <a:defRPr/>
                      </a:pPr>
                      <a:endParaRPr lang="ko-KR" altLang="en-US" sz="1050"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latin typeface="나눔스퀘어 Bold"/>
                          <a:ea typeface="나눔스퀘어 Bold"/>
                        </a:rPr>
                        <a:t>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latin typeface="나눔스퀘어 Bold"/>
                          <a:ea typeface="나눔스퀘어 Bold"/>
                        </a:rPr>
                        <a:t>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latin typeface="나눔스퀘어 Bold"/>
                          <a:ea typeface="나눔스퀘어 Bold"/>
                        </a:rPr>
                        <a:t>23</a:t>
                      </a:r>
                    </a:p>
                    <a:p>
                      <a:pPr latinLnBrk="1">
                        <a:defRPr/>
                      </a:pPr>
                      <a:endParaRPr lang="ko-KR" altLang="en-US" sz="1050"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50897"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solidFill>
                            <a:srgbClr val="FF0000"/>
                          </a:solidFill>
                          <a:latin typeface="나눔스퀘어 Bold"/>
                          <a:ea typeface="나눔스퀘어 Bold"/>
                        </a:rPr>
                        <a:t>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 dirty="0">
                          <a:latin typeface="나눔스퀘어 Bold"/>
                          <a:ea typeface="나눔스퀘어 Bold"/>
                        </a:rPr>
                        <a:t>25</a:t>
                      </a:r>
                    </a:p>
                    <a:p>
                      <a:pPr latinLnBrk="1">
                        <a:defRPr/>
                      </a:pPr>
                      <a:endParaRPr lang="ko-KR" altLang="en-US" sz="1050" dirty="0"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latin typeface="나눔스퀘어 Bold"/>
                          <a:ea typeface="나눔스퀘어 Bold"/>
                        </a:rPr>
                        <a:t>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latin typeface="나눔스퀘어 Bold"/>
                          <a:ea typeface="나눔스퀘어 Bold"/>
                        </a:rPr>
                        <a:t>27</a:t>
                      </a:r>
                    </a:p>
                    <a:p>
                      <a:pPr latinLnBrk="1">
                        <a:defRPr/>
                      </a:pPr>
                      <a:r>
                        <a:rPr lang="ko-KR" altLang="en-US" sz="1050">
                          <a:latin typeface="나눔스퀘어 Bold"/>
                          <a:ea typeface="나눔스퀘어 Bold"/>
                        </a:rPr>
                        <a:t>학술제 </a:t>
                      </a:r>
                      <a:r>
                        <a:rPr lang="en-US" altLang="ko-KR" sz="1050">
                          <a:latin typeface="나눔스퀘어 Bold"/>
                          <a:ea typeface="나눔스퀘어 Bold"/>
                        </a:rPr>
                        <a:t>&amp;</a:t>
                      </a:r>
                      <a:r>
                        <a:rPr lang="ko-KR" altLang="en-US" sz="1050">
                          <a:latin typeface="나눔스퀘어 Bold"/>
                          <a:ea typeface="나눔스퀘어 Bold"/>
                        </a:rPr>
                        <a:t> </a:t>
                      </a:r>
                      <a:r>
                        <a:rPr lang="en-US" altLang="ko-KR" sz="1050">
                          <a:latin typeface="나눔스퀘어 Bold"/>
                          <a:ea typeface="나눔스퀘어 Bold"/>
                        </a:rPr>
                        <a:t>High Table Dinner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latin typeface="나눔스퀘어 Bold"/>
                          <a:ea typeface="나눔스퀘어 Bold"/>
                        </a:rPr>
                        <a:t>28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latin typeface="나눔스퀘어 Bold"/>
                          <a:ea typeface="나눔스퀘어 Bold"/>
                        </a:rPr>
                        <a:t>29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 dirty="0">
                          <a:latin typeface="나눔스퀘어 Bold"/>
                          <a:ea typeface="나눔스퀘어 Bold"/>
                        </a:rPr>
                        <a:t>30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직사각형 18"/>
          <p:cNvSpPr/>
          <p:nvPr/>
        </p:nvSpPr>
        <p:spPr>
          <a:xfrm>
            <a:off x="2775601" y="929043"/>
            <a:ext cx="3507089" cy="4501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1600">
                <a:latin typeface="나눔스퀘어 ExtraBold"/>
                <a:ea typeface="나눔스퀘어 ExtraBold"/>
                <a:cs typeface="Tahoma"/>
              </a:rPr>
              <a:t>▣ 2019</a:t>
            </a:r>
            <a:r>
              <a:rPr kumimoji="1" lang="ko-KR" altLang="en-US" sz="1600">
                <a:latin typeface="나눔스퀘어 ExtraBold"/>
                <a:ea typeface="나눔스퀘어 ExtraBold"/>
                <a:cs typeface="Tahoma"/>
              </a:rPr>
              <a:t>학년도 </a:t>
            </a:r>
            <a:r>
              <a:rPr kumimoji="1" lang="en-US" altLang="ko-KR" sz="1600">
                <a:latin typeface="나눔스퀘어 ExtraBold"/>
                <a:ea typeface="나눔스퀘어 ExtraBold"/>
                <a:cs typeface="Tahoma"/>
              </a:rPr>
              <a:t>2</a:t>
            </a:r>
            <a:r>
              <a:rPr kumimoji="1" lang="ko-KR" altLang="en-US" sz="1600">
                <a:latin typeface="나눔스퀘어 ExtraBold"/>
                <a:ea typeface="나눔스퀘어 ExtraBold"/>
                <a:cs typeface="Tahoma"/>
              </a:rPr>
              <a:t>학기 </a:t>
            </a:r>
            <a:r>
              <a:rPr kumimoji="1" lang="en-US" altLang="ko-KR" sz="1600">
                <a:latin typeface="나눔스퀘어 ExtraBold"/>
                <a:ea typeface="나눔스퀘어 ExtraBold"/>
                <a:cs typeface="Tahoma"/>
              </a:rPr>
              <a:t>RC </a:t>
            </a:r>
            <a:r>
              <a:rPr kumimoji="1" lang="ko-KR" altLang="en-US" sz="1600">
                <a:latin typeface="나눔스퀘어 ExtraBold"/>
                <a:ea typeface="나눔스퀘어 ExtraBold"/>
                <a:cs typeface="Tahoma"/>
              </a:rPr>
              <a:t>교육 일정표</a:t>
            </a:r>
            <a:endParaRPr kumimoji="1" lang="en-US" altLang="ko-KR" sz="1600">
              <a:latin typeface="나눔스퀘어 ExtraBold"/>
              <a:ea typeface="나눔스퀘어 ExtraBold"/>
              <a:cs typeface="Tahom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F34125B-B10C-4C48-A665-7E0B1C4CDD88}" type="slidenum">
              <a:rPr lang="en-US" altLang="en-US"/>
              <a:pPr lvl="0">
                <a:defRPr/>
              </a:pPr>
              <a:t>29</a:t>
            </a:fld>
            <a:endParaRPr lang="en-US" altLang="en-US"/>
          </a:p>
        </p:txBody>
      </p:sp>
      <p:sp>
        <p:nvSpPr>
          <p:cNvPr id="25" name="TextBox 19"/>
          <p:cNvSpPr txBox="1"/>
          <p:nvPr/>
        </p:nvSpPr>
        <p:spPr>
          <a:xfrm>
            <a:off x="3995936" y="1628800"/>
            <a:ext cx="11521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ko-KR">
                <a:latin typeface="나눔스퀘어 ExtraBold"/>
                <a:ea typeface="나눔스퀘어 ExtraBold"/>
              </a:rPr>
              <a:t>12</a:t>
            </a:r>
            <a:r>
              <a:rPr lang="ko-KR" altLang="en-US">
                <a:latin typeface="나눔스퀘어 ExtraBold"/>
                <a:ea typeface="나눔스퀘어 ExtraBold"/>
              </a:rPr>
              <a:t>월</a:t>
            </a:r>
          </a:p>
        </p:txBody>
      </p:sp>
      <p:graphicFrame>
        <p:nvGraphicFramePr>
          <p:cNvPr id="26" name="표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7098289"/>
              </p:ext>
            </p:extLst>
          </p:nvPr>
        </p:nvGraphicFramePr>
        <p:xfrm>
          <a:off x="1187624" y="2132856"/>
          <a:ext cx="7201656" cy="36004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288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288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288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288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2880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2880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2880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45916"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ko-KR" altLang="en-US" sz="1050">
                          <a:solidFill>
                            <a:srgbClr val="FF0000"/>
                          </a:solidFill>
                          <a:latin typeface="나눔스퀘어 Bold"/>
                          <a:ea typeface="나눔스퀘어 Bold"/>
                        </a:rPr>
                        <a:t>일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ko-KR" altLang="en-US" sz="1050">
                          <a:latin typeface="나눔스퀘어 Bold"/>
                          <a:ea typeface="나눔스퀘어 Bold"/>
                        </a:rPr>
                        <a:t>월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ko-KR" altLang="en-US" sz="1050">
                          <a:latin typeface="나눔스퀘어 Bold"/>
                          <a:ea typeface="나눔스퀘어 Bold"/>
                        </a:rPr>
                        <a:t>화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ko-KR" altLang="en-US" sz="1050">
                          <a:latin typeface="나눔스퀘어 Bold"/>
                          <a:ea typeface="나눔스퀘어 Bold"/>
                        </a:rPr>
                        <a:t>수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ko-KR" altLang="en-US" sz="1050">
                          <a:latin typeface="나눔스퀘어 Bold"/>
                          <a:ea typeface="나눔스퀘어 Bold"/>
                        </a:rPr>
                        <a:t>목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ko-KR" altLang="en-US" sz="1050">
                          <a:latin typeface="나눔스퀘어 Bold"/>
                          <a:ea typeface="나눔스퀘어 Bold"/>
                        </a:rPr>
                        <a:t>금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ko-KR" altLang="en-US" sz="1050">
                          <a:latin typeface="나눔스퀘어 Bold"/>
                          <a:ea typeface="나눔스퀘어 Bold"/>
                        </a:rPr>
                        <a:t>토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0897"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solidFill>
                            <a:srgbClr val="FF0000"/>
                          </a:solidFill>
                          <a:latin typeface="나눔스퀘어 Bold"/>
                          <a:ea typeface="나눔스퀘어 Bold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 dirty="0">
                          <a:latin typeface="나눔스퀘어 Bold"/>
                          <a:ea typeface="나눔스퀘어 Bold"/>
                        </a:rPr>
                        <a:t>2</a:t>
                      </a:r>
                    </a:p>
                    <a:p>
                      <a:pPr latinLnBrk="1">
                        <a:defRPr/>
                      </a:pPr>
                      <a:endParaRPr lang="ko-KR" altLang="en-US" sz="1050" dirty="0"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latin typeface="나눔스퀘어 Bold"/>
                          <a:ea typeface="나눔스퀘어 Bold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 dirty="0">
                          <a:latin typeface="나눔스퀘어 Bold"/>
                          <a:ea typeface="나눔스퀘어 Bold"/>
                        </a:rPr>
                        <a:t>4</a:t>
                      </a:r>
                    </a:p>
                    <a:p>
                      <a:pPr latinLnBrk="1">
                        <a:defRPr/>
                      </a:pPr>
                      <a:r>
                        <a:rPr lang="ko-KR" altLang="en-US" sz="1050" dirty="0">
                          <a:latin typeface="나눔스퀘어 Bold"/>
                          <a:ea typeface="나눔스퀘어 Bold"/>
                        </a:rPr>
                        <a:t>기말고사기간</a:t>
                      </a:r>
                      <a:endParaRPr lang="en-US" altLang="ko-KR" sz="1050" dirty="0"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latin typeface="나눔스퀘어 Bold"/>
                          <a:ea typeface="나눔스퀘어 Bold"/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latin typeface="나눔스퀘어 Bold"/>
                          <a:ea typeface="나눔스퀘어 Bold"/>
                        </a:rPr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latin typeface="나눔스퀘어 Bold"/>
                          <a:ea typeface="나눔스퀘어 Bold"/>
                        </a:rPr>
                        <a:t>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50897"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solidFill>
                            <a:srgbClr val="FF0000"/>
                          </a:solidFill>
                          <a:latin typeface="나눔스퀘어 Bold"/>
                          <a:ea typeface="나눔스퀘어 Bold"/>
                        </a:rPr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 dirty="0">
                          <a:latin typeface="나눔스퀘어 Bold"/>
                          <a:ea typeface="나눔스퀘어 Bold"/>
                        </a:rPr>
                        <a:t>9</a:t>
                      </a: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50" dirty="0">
                        <a:latin typeface="나눔스퀘어 Bold"/>
                        <a:ea typeface="나눔스퀘어 Bold"/>
                      </a:endParaRPr>
                    </a:p>
                    <a:p>
                      <a:pPr latinLnBrk="1">
                        <a:defRPr/>
                      </a:pPr>
                      <a:endParaRPr lang="ko-KR" altLang="en-US" sz="1050" dirty="0"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latin typeface="나눔스퀘어 Bold"/>
                          <a:ea typeface="나눔스퀘어 Bold"/>
                        </a:rPr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 dirty="0">
                          <a:latin typeface="나눔스퀘어 Bold"/>
                          <a:ea typeface="나눔스퀘어 Bold"/>
                        </a:rPr>
                        <a:t>11</a:t>
                      </a:r>
                      <a:endParaRPr lang="ko-KR" altLang="en-US" sz="1050" dirty="0">
                        <a:latin typeface="나눔스퀘어 Bold"/>
                        <a:ea typeface="나눔스퀘어 Bold"/>
                      </a:endParaRPr>
                    </a:p>
                    <a:p>
                      <a:pPr latinLnBrk="1">
                        <a:defRPr/>
                      </a:pPr>
                      <a:r>
                        <a:rPr lang="ko-KR" altLang="en-US" sz="1050" dirty="0">
                          <a:latin typeface="나눔스퀘어 Bold"/>
                          <a:ea typeface="나눔스퀘어 Bold"/>
                        </a:rPr>
                        <a:t>수료증 발급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solidFill>
                            <a:schemeClr val="tx1"/>
                          </a:solidFill>
                          <a:latin typeface="나눔스퀘어 Bold"/>
                          <a:ea typeface="나눔스퀘어 Bold"/>
                        </a:rPr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solidFill>
                            <a:schemeClr val="tx1"/>
                          </a:solidFill>
                          <a:latin typeface="나눔스퀘어 Bold"/>
                          <a:ea typeface="나눔스퀘어 Bold"/>
                        </a:rPr>
                        <a:t>13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solidFill>
                            <a:schemeClr val="tx1"/>
                          </a:solidFill>
                          <a:latin typeface="나눔스퀘어 Bold"/>
                          <a:ea typeface="나눔스퀘어 Bold"/>
                        </a:rPr>
                        <a:t>14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50897"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solidFill>
                            <a:srgbClr val="FF0000"/>
                          </a:solidFill>
                          <a:latin typeface="나눔스퀘어 Bold"/>
                          <a:ea typeface="나눔스퀘어 Bold"/>
                        </a:rPr>
                        <a:t>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latin typeface="나눔스퀘어 Bold"/>
                          <a:ea typeface="나눔스퀘어 Bold"/>
                        </a:rPr>
                        <a:t>16</a:t>
                      </a:r>
                    </a:p>
                    <a:p>
                      <a:pPr latinLnBrk="1">
                        <a:defRPr/>
                      </a:pPr>
                      <a:endParaRPr lang="ko-KR" altLang="en-US" sz="1050"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latin typeface="나눔스퀘어 Bold"/>
                          <a:ea typeface="나눔스퀘어 Bold"/>
                        </a:rPr>
                        <a:t>17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latin typeface="나눔스퀘어 Bold"/>
                          <a:ea typeface="나눔스퀘어 Bold"/>
                        </a:rPr>
                        <a:t>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latin typeface="나눔스퀘어 Bold"/>
                          <a:ea typeface="나눔스퀘어 Bold"/>
                        </a:rPr>
                        <a:t>19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latin typeface="나눔스퀘어 Bold"/>
                          <a:ea typeface="나눔스퀘어 Bold"/>
                        </a:rPr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latin typeface="나눔스퀘어 Bold"/>
                          <a:ea typeface="나눔스퀘어 Bold"/>
                        </a:rPr>
                        <a:t>21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50897"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solidFill>
                            <a:srgbClr val="FF0000"/>
                          </a:solidFill>
                          <a:latin typeface="나눔스퀘어 Bold"/>
                          <a:ea typeface="나눔스퀘어 Bold"/>
                        </a:rPr>
                        <a:t>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latin typeface="나눔스퀘어 Bold"/>
                          <a:ea typeface="나눔스퀘어 Bold"/>
                        </a:rPr>
                        <a:t>23</a:t>
                      </a:r>
                    </a:p>
                    <a:p>
                      <a:pPr latinLnBrk="1">
                        <a:defRPr/>
                      </a:pPr>
                      <a:endParaRPr lang="ko-KR" altLang="en-US" sz="1050"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latin typeface="나눔스퀘어 Bold"/>
                          <a:ea typeface="나눔스퀘어 Bold"/>
                        </a:rPr>
                        <a:t>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latin typeface="나눔스퀘어 Bold"/>
                          <a:ea typeface="나눔스퀘어 Bold"/>
                        </a:rPr>
                        <a:t>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latin typeface="나눔스퀘어 Bold"/>
                          <a:ea typeface="나눔스퀘어 Bold"/>
                        </a:rPr>
                        <a:t>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latin typeface="나눔스퀘어 Bold"/>
                          <a:ea typeface="나눔스퀘어 Bold"/>
                        </a:rPr>
                        <a:t>27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latin typeface="나눔스퀘어 Bold"/>
                          <a:ea typeface="나눔스퀘어 Bold"/>
                        </a:rPr>
                        <a:t>28</a:t>
                      </a:r>
                    </a:p>
                    <a:p>
                      <a:pPr latinLnBrk="1">
                        <a:defRPr/>
                      </a:pPr>
                      <a:endParaRPr lang="ko-KR" altLang="en-US" sz="1050"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50897"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solidFill>
                            <a:srgbClr val="FF0000"/>
                          </a:solidFill>
                          <a:latin typeface="나눔스퀘어 Bold"/>
                          <a:ea typeface="나눔스퀘어 Bold"/>
                        </a:rPr>
                        <a:t>29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latin typeface="나눔스퀘어 Bold"/>
                          <a:ea typeface="나눔스퀘어 Bold"/>
                        </a:rPr>
                        <a:t>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en-US" altLang="ko-KR" sz="1050">
                          <a:latin typeface="나눔스퀘어 Bold"/>
                          <a:ea typeface="나눔스퀘어 Bold"/>
                        </a:rPr>
                        <a:t>31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endParaRPr lang="en-US" altLang="ko-KR" sz="1050"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endParaRPr lang="en-US" altLang="ko-KR" sz="1050"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endParaRPr lang="en-US" altLang="ko-KR" sz="1050"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endParaRPr lang="en-US" altLang="ko-KR" sz="1050" dirty="0">
                        <a:latin typeface="나눔스퀘어 Bold"/>
                        <a:ea typeface="나눔스퀘어 Bold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cxnSp>
        <p:nvCxnSpPr>
          <p:cNvPr id="6" name="직선 화살표 연결선 5">
            <a:extLst>
              <a:ext uri="{FF2B5EF4-FFF2-40B4-BE49-F238E27FC236}">
                <a16:creationId xmlns:a16="http://schemas.microsoft.com/office/drawing/2014/main" id="{C7239FCC-B68C-404A-A95A-095BEE4B6427}"/>
              </a:ext>
            </a:extLst>
          </p:cNvPr>
          <p:cNvCxnSpPr/>
          <p:nvPr/>
        </p:nvCxnSpPr>
        <p:spPr>
          <a:xfrm>
            <a:off x="2333959" y="2996952"/>
            <a:ext cx="4968552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" name="직선 화살표 연결선 6">
            <a:extLst>
              <a:ext uri="{FF2B5EF4-FFF2-40B4-BE49-F238E27FC236}">
                <a16:creationId xmlns:a16="http://schemas.microsoft.com/office/drawing/2014/main" id="{94059CF8-E10B-482F-875E-19D6E4852E52}"/>
              </a:ext>
            </a:extLst>
          </p:cNvPr>
          <p:cNvCxnSpPr/>
          <p:nvPr/>
        </p:nvCxnSpPr>
        <p:spPr>
          <a:xfrm>
            <a:off x="2333959" y="3645024"/>
            <a:ext cx="4968552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2506028" y="2636912"/>
            <a:ext cx="440312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 algn="ctr">
              <a:buFont typeface="+mj-lt"/>
              <a:buAutoNum type="romanUcPeriod" startAt="6"/>
            </a:pPr>
            <a:r>
              <a:rPr lang="en-US" altLang="ko-KR" sz="2000" dirty="0">
                <a:solidFill>
                  <a:srgbClr val="00206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RA </a:t>
            </a:r>
            <a:r>
              <a:rPr lang="ko-KR" altLang="en-US" sz="2000" dirty="0">
                <a:solidFill>
                  <a:srgbClr val="00206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주관 </a:t>
            </a:r>
            <a:r>
              <a:rPr lang="ko-KR" altLang="en-US" sz="2000" dirty="0" err="1">
                <a:solidFill>
                  <a:srgbClr val="00206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팀별</a:t>
            </a:r>
            <a:r>
              <a:rPr lang="ko-KR" altLang="en-US" sz="2000" dirty="0">
                <a:solidFill>
                  <a:srgbClr val="00206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활동 </a:t>
            </a:r>
            <a:r>
              <a:rPr lang="en-US" altLang="ko-KR" sz="2000" dirty="0">
                <a:solidFill>
                  <a:srgbClr val="00206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Team Project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3779912" y="5229200"/>
            <a:ext cx="1506041" cy="7628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30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7683364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8670273"/>
              </p:ext>
            </p:extLst>
          </p:nvPr>
        </p:nvGraphicFramePr>
        <p:xfrm>
          <a:off x="1187624" y="2455528"/>
          <a:ext cx="6696745" cy="27435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37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238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899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6014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845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ysClr val="windowText" lastClr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번호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err="1">
                          <a:solidFill>
                            <a:sysClr val="windowText" lastClr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멘토</a:t>
                      </a:r>
                      <a:r>
                        <a:rPr lang="ko-KR" altLang="en-US" sz="1100" b="1" dirty="0">
                          <a:solidFill>
                            <a:sysClr val="windowText" lastClr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 이름</a:t>
                      </a:r>
                      <a:r>
                        <a:rPr lang="en-US" altLang="ko-KR" sz="1100" b="1" dirty="0">
                          <a:solidFill>
                            <a:sysClr val="windowText" lastClr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(</a:t>
                      </a:r>
                      <a:r>
                        <a:rPr lang="ko-KR" altLang="en-US" sz="1100" b="1" dirty="0">
                          <a:solidFill>
                            <a:sysClr val="windowText" lastClr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가나다순</a:t>
                      </a:r>
                      <a:r>
                        <a:rPr lang="en-US" altLang="ko-KR" sz="1100" b="1" dirty="0">
                          <a:solidFill>
                            <a:sysClr val="windowText" lastClr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)</a:t>
                      </a:r>
                      <a:endParaRPr lang="ko-KR" altLang="en-US" sz="1100" b="1" dirty="0">
                        <a:solidFill>
                          <a:sysClr val="windowText" lastClr="000000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ysClr val="windowText" lastClr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주제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ysClr val="windowText" lastClr="00000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비고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5843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100" b="1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</a:t>
                      </a:r>
                      <a:endParaRPr lang="ko-KR" altLang="en-US" sz="1100" b="1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1" dirty="0" err="1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고민찬</a:t>
                      </a:r>
                      <a:r>
                        <a:rPr lang="en-US" altLang="ko-KR" sz="1100" b="1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(RA)</a:t>
                      </a:r>
                      <a:endParaRPr lang="ko-KR" altLang="en-US" sz="1100" b="1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너의 전공은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6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개별</a:t>
                      </a:r>
                      <a:r>
                        <a:rPr lang="en-US" altLang="ko-KR" sz="1100" b="1" baseline="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</a:t>
                      </a:r>
                      <a:r>
                        <a:rPr lang="en-US" altLang="ko-KR" sz="1100" b="1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PPT </a:t>
                      </a:r>
                      <a:r>
                        <a:rPr lang="ko-KR" altLang="en-US" sz="1100" b="1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발표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584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2</a:t>
                      </a:r>
                      <a:endParaRPr lang="ko-KR" altLang="en-US" sz="1100" b="1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김가영</a:t>
                      </a:r>
                      <a:r>
                        <a:rPr lang="en-US" altLang="ko-KR" sz="1100" b="1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(RA)</a:t>
                      </a:r>
                      <a:endParaRPr lang="ko-KR" altLang="en-US" sz="1100" b="1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Do it</a:t>
                      </a:r>
                      <a:r>
                        <a:rPr lang="en-US" altLang="ko-KR" baseline="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yourself</a:t>
                      </a:r>
                      <a:endParaRPr lang="ko-KR" altLang="en-US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900" b="1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584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3</a:t>
                      </a:r>
                      <a:endParaRPr lang="ko-KR" altLang="en-US" sz="1100" b="1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</a:t>
                      </a:r>
                      <a:r>
                        <a:rPr lang="ko-KR" altLang="en-US" sz="1100" b="1" dirty="0" err="1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김순정</a:t>
                      </a:r>
                      <a:r>
                        <a:rPr lang="en-US" altLang="ko-KR" sz="1100" b="1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(RA)</a:t>
                      </a:r>
                      <a:endParaRPr lang="ko-KR" altLang="en-US" sz="1100" b="1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문화 예술 활동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900" b="1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584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4</a:t>
                      </a:r>
                      <a:endParaRPr lang="ko-KR" altLang="en-US" sz="1100" b="1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신지호</a:t>
                      </a:r>
                      <a:r>
                        <a:rPr lang="en-US" altLang="ko-KR" sz="1100" b="1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(RA)</a:t>
                      </a:r>
                      <a:endParaRPr lang="ko-KR" altLang="en-US" sz="1100" b="1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dirty="0" err="1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지호네</a:t>
                      </a:r>
                      <a:r>
                        <a:rPr lang="ko-KR" altLang="en-US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반찬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900" b="1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584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5</a:t>
                      </a:r>
                      <a:endParaRPr lang="ko-KR" altLang="en-US" sz="1100" b="1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</a:t>
                      </a:r>
                      <a:r>
                        <a:rPr lang="ko-KR" altLang="en-US" sz="1100" b="1" dirty="0" err="1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이건형</a:t>
                      </a:r>
                      <a:r>
                        <a:rPr lang="en-US" altLang="ko-KR" sz="1100" b="1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(RA)</a:t>
                      </a:r>
                      <a:endParaRPr lang="ko-KR" altLang="en-US" sz="1100" b="1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교양과목 소개서만들기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900" b="1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584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6</a:t>
                      </a:r>
                      <a:endParaRPr lang="ko-KR" altLang="en-US" sz="1100" b="1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</a:t>
                      </a:r>
                      <a:r>
                        <a:rPr lang="ko-KR" altLang="en-US" sz="1100" b="1" dirty="0" err="1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안대기</a:t>
                      </a:r>
                      <a:r>
                        <a:rPr lang="en-US" altLang="ko-KR" sz="1100" b="1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(RA)</a:t>
                      </a:r>
                      <a:endParaRPr lang="ko-KR" altLang="en-US" sz="1100" b="1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Volunteer</a:t>
                      </a:r>
                      <a:endParaRPr lang="ko-KR" altLang="en-US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900" b="1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2051720" y="1700808"/>
            <a:ext cx="475252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600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▣ RA </a:t>
            </a:r>
            <a:r>
              <a:rPr lang="ko-KR" altLang="en-US" sz="1600" b="1" dirty="0" err="1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팀별</a:t>
            </a:r>
            <a:r>
              <a:rPr lang="ko-KR" altLang="en-US" sz="1600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활동 </a:t>
            </a:r>
            <a:r>
              <a:rPr lang="en-US" altLang="ko-KR" sz="1600" b="1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Team Project</a:t>
            </a:r>
            <a:endParaRPr lang="en-US" altLang="ko-KR" sz="1600" dirty="0"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31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38264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2339752" y="2924944"/>
            <a:ext cx="4536504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포트폴리오 표지 사진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32</a:t>
            </a:fld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3" y="1412776"/>
            <a:ext cx="7992889" cy="4501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9502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2339752" y="2924944"/>
            <a:ext cx="4536504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포트폴리오 표지 사진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84" y="1268760"/>
            <a:ext cx="7571184" cy="4555206"/>
          </a:xfrm>
          <a:prstGeom prst="rect">
            <a:avLst/>
          </a:prstGeom>
        </p:spPr>
      </p:pic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33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402286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2339752" y="2924944"/>
            <a:ext cx="4536504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포트폴리오 표지 사진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34</a:t>
            </a:fld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484784"/>
            <a:ext cx="8124799" cy="4577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408285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2339752" y="2924944"/>
            <a:ext cx="4536504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포트폴리오 표지 사진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84" y="1124744"/>
            <a:ext cx="7704856" cy="5040560"/>
          </a:xfrm>
          <a:prstGeom prst="rect">
            <a:avLst/>
          </a:prstGeom>
        </p:spPr>
      </p:pic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35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4238915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2339752" y="2924944"/>
            <a:ext cx="4536504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포트폴리오 표지 사진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6108" y="1124744"/>
            <a:ext cx="8223792" cy="5039147"/>
          </a:xfrm>
          <a:prstGeom prst="rect">
            <a:avLst/>
          </a:prstGeom>
        </p:spPr>
      </p:pic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36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724417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2339752" y="2924944"/>
            <a:ext cx="4536504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포트폴리오 표지 사진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1268760"/>
            <a:ext cx="7704856" cy="4680520"/>
          </a:xfrm>
          <a:prstGeom prst="rect">
            <a:avLst/>
          </a:prstGeom>
        </p:spPr>
      </p:pic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37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7246956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찾아오시는길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916832"/>
            <a:ext cx="4248473" cy="2892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직사각형 3"/>
          <p:cNvSpPr/>
          <p:nvPr/>
        </p:nvSpPr>
        <p:spPr>
          <a:xfrm>
            <a:off x="395536" y="4941168"/>
            <a:ext cx="3456384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70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15588 </a:t>
            </a:r>
            <a:r>
              <a:rPr lang="ko-KR" altLang="en-US" sz="70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경기도 안산시 </a:t>
            </a:r>
            <a:r>
              <a:rPr lang="ko-KR" altLang="en-US" sz="700" dirty="0" err="1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상록구</a:t>
            </a:r>
            <a:r>
              <a:rPr lang="ko-KR" altLang="en-US" sz="70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한양대학로 </a:t>
            </a:r>
            <a:r>
              <a:rPr lang="en-US" altLang="ko-KR" sz="70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55 (</a:t>
            </a:r>
            <a:r>
              <a:rPr lang="ko-KR" altLang="en-US" sz="70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한양대학교 </a:t>
            </a:r>
            <a:r>
              <a:rPr lang="ko-KR" altLang="en-US" sz="700" dirty="0" err="1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창의인재원</a:t>
            </a:r>
            <a:r>
              <a:rPr lang="en-US" altLang="ko-KR" sz="70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)</a:t>
            </a:r>
          </a:p>
          <a:p>
            <a:r>
              <a:rPr lang="en-US" altLang="ko-KR" sz="700" dirty="0"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함초롬바탕" pitchFamily="18" charset="-127"/>
              </a:rPr>
              <a:t>55 </a:t>
            </a:r>
            <a:r>
              <a:rPr lang="en-US" altLang="ko-KR" sz="700" dirty="0" err="1"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함초롬바탕" pitchFamily="18" charset="-127"/>
              </a:rPr>
              <a:t>Hanyangdaehak-ro</a:t>
            </a:r>
            <a:r>
              <a:rPr lang="en-US" altLang="ko-KR" sz="700" dirty="0"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함초롬바탕" pitchFamily="18" charset="-127"/>
              </a:rPr>
              <a:t>, </a:t>
            </a:r>
            <a:r>
              <a:rPr lang="en-US" altLang="ko-KR" sz="700" dirty="0" err="1"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함초롬바탕" pitchFamily="18" charset="-127"/>
              </a:rPr>
              <a:t>Sangnok-gu</a:t>
            </a:r>
            <a:r>
              <a:rPr lang="en-US" altLang="ko-KR" sz="700" dirty="0"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함초롬바탕" pitchFamily="18" charset="-127"/>
              </a:rPr>
              <a:t>, </a:t>
            </a:r>
            <a:r>
              <a:rPr lang="en-US" altLang="ko-KR" sz="700" dirty="0" err="1"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함초롬바탕" pitchFamily="18" charset="-127"/>
              </a:rPr>
              <a:t>Ansan</a:t>
            </a:r>
            <a:r>
              <a:rPr lang="en-US" altLang="ko-KR" sz="700" dirty="0"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함초롬바탕" pitchFamily="18" charset="-127"/>
              </a:rPr>
              <a:t>, </a:t>
            </a:r>
            <a:r>
              <a:rPr lang="en-US" altLang="ko-KR" sz="700" dirty="0" err="1"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함초롬바탕" pitchFamily="18" charset="-127"/>
              </a:rPr>
              <a:t>Gyeonggi</a:t>
            </a:r>
            <a:r>
              <a:rPr lang="en-US" altLang="ko-KR" sz="700" dirty="0"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함초롬바탕" pitchFamily="18" charset="-127"/>
              </a:rPr>
              <a:t>-do, 15588, Korea </a:t>
            </a:r>
          </a:p>
          <a:p>
            <a:r>
              <a:rPr lang="en-US" altLang="ko-KR" sz="700" dirty="0"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함초롬바탕" pitchFamily="18" charset="-127"/>
              </a:rPr>
              <a:t>TEL. 031)400-4376 FAX, 031)400-4373    </a:t>
            </a:r>
            <a:r>
              <a:rPr lang="en-US" altLang="ko-KR" sz="700" dirty="0"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함초롬바탕" pitchFamily="18" charset="-127"/>
                <a:hlinkClick r:id="rId3"/>
              </a:rPr>
              <a:t>http://ericac.hanyang.ac.kr</a:t>
            </a:r>
            <a:r>
              <a:rPr lang="en-US" altLang="ko-KR" sz="700" dirty="0"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함초롬바탕" pitchFamily="18" charset="-127"/>
              </a:rPr>
              <a:t> </a:t>
            </a:r>
            <a:endParaRPr lang="ko-KR" altLang="en-US" sz="700" dirty="0">
              <a:latin typeface="나눔스퀘어 ExtraBold" panose="020B0600000101010101" pitchFamily="50" charset="-127"/>
              <a:ea typeface="나눔스퀘어 ExtraBold" panose="020B0600000101010101" pitchFamily="50" charset="-127"/>
              <a:cs typeface="함초롬바탕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5652120" y="2996952"/>
            <a:ext cx="228460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600" b="1" dirty="0">
                <a:solidFill>
                  <a:srgbClr val="00206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감사합니다</a:t>
            </a:r>
          </a:p>
        </p:txBody>
      </p:sp>
      <p:sp>
        <p:nvSpPr>
          <p:cNvPr id="10" name="슬라이드 번호 개체 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38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60942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2449</Words>
  <Application>Microsoft Office PowerPoint</Application>
  <PresentationFormat>화면 슬라이드 쇼(4:3)</PresentationFormat>
  <Paragraphs>700</Paragraphs>
  <Slides>38</Slides>
  <Notes>5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38</vt:i4>
      </vt:variant>
    </vt:vector>
  </HeadingPairs>
  <TitlesOfParts>
    <vt:vector size="46" baseType="lpstr">
      <vt:lpstr>함초롬바탕</vt:lpstr>
      <vt:lpstr>나눔스퀘어</vt:lpstr>
      <vt:lpstr>나눔스퀘어 ExtraBold</vt:lpstr>
      <vt:lpstr>맑은 고딕</vt:lpstr>
      <vt:lpstr>나눔스퀘어 Bold</vt:lpstr>
      <vt:lpstr>Arial</vt:lpstr>
      <vt:lpstr>나눔바른고딕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Windows User</cp:lastModifiedBy>
  <cp:revision>587</cp:revision>
  <dcterms:created xsi:type="dcterms:W3CDTF">2017-11-19T12:14:20Z</dcterms:created>
  <dcterms:modified xsi:type="dcterms:W3CDTF">2019-09-06T08:27:57Z</dcterms:modified>
  <cp:version>1000.0000.01</cp:version>
</cp:coreProperties>
</file>