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90" r:id="rId1"/>
  </p:sldMasterIdLst>
  <p:notesMasterIdLst>
    <p:notesMasterId r:id="rId31"/>
  </p:notesMasterIdLst>
  <p:handoutMasterIdLst>
    <p:handoutMasterId r:id="rId32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  <p:sldId id="268" r:id="rId14"/>
    <p:sldId id="284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</p:sldIdLst>
  <p:sldSz cx="9144000" cy="6858000" type="screen4x3"/>
  <p:notesSz cx="9926638" cy="67976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5">
          <p15:clr>
            <a:srgbClr val="A4A3A4"/>
          </p15:clr>
        </p15:guide>
        <p15:guide id="2" pos="287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ACF4677E-8BD2-47ae-8A1F-98590045965D">
      <hp:hncThemeShow xmlns="" xmlns:c="http://schemas.openxmlformats.org/drawingml/2006/chart" xmlns:dgm="http://schemas.openxmlformats.org/drawingml/2006/diagram" xmlns:dsp="http://schemas.microsoft.com/office/drawing/2008/diagram"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TxStyle/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EC20E35-A176-4012-BC5E-935CFFF8708E}" styleName="보통 스타일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TxStyle/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보통 스타일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TxStyle/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TxStyle/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TxStyle/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83" autoAdjust="0"/>
    <p:restoredTop sz="96429" autoAdjust="0"/>
  </p:normalViewPr>
  <p:slideViewPr>
    <p:cSldViewPr>
      <p:cViewPr varScale="1">
        <p:scale>
          <a:sx n="81" d="100"/>
          <a:sy n="81" d="100"/>
        </p:scale>
        <p:origin x="1603" y="72"/>
      </p:cViewPr>
      <p:guideLst>
        <p:guide orient="horz" pos="2155"/>
        <p:guide pos="2875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7" d="100"/>
          <a:sy n="87" d="100"/>
        </p:scale>
        <p:origin x="1848" y="5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>
              <a:latin typeface="나눔스퀘어"/>
              <a:ea typeface="나눔스퀘어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22799" y="0"/>
            <a:ext cx="4301543" cy="339884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DCEE506B-0DC3-401A-974E-84BAB4851A7F}" type="datetime1">
              <a:rPr lang="ko-KR" altLang="en-US">
                <a:latin typeface="나눔스퀘어"/>
                <a:ea typeface="나눔스퀘어"/>
              </a:rPr>
              <a:pPr lvl="0">
                <a:defRPr/>
              </a:pPr>
              <a:t>2021-03-17</a:t>
            </a:fld>
            <a:endParaRPr lang="ko-KR" altLang="en-US">
              <a:latin typeface="나눔스퀘어"/>
              <a:ea typeface="나눔스퀘어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>
              <a:latin typeface="나눔스퀘어"/>
              <a:ea typeface="나눔스퀘어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E4289A3B-2496-48FF-A6E2-571EB5A6CABB}" type="slidenum">
              <a:rPr lang="ko-KR" altLang="en-US">
                <a:latin typeface="나눔스퀘어"/>
                <a:ea typeface="나눔스퀘어"/>
              </a:rPr>
              <a:pPr lvl="0">
                <a:defRPr/>
              </a:pPr>
              <a:t>‹#›</a:t>
            </a:fld>
            <a:endParaRPr lang="ko-KR" altLang="en-US">
              <a:latin typeface="나눔스퀘어"/>
              <a:ea typeface="나눔스퀘어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>
                <a:latin typeface="나눔스퀘어"/>
                <a:ea typeface="나눔스퀘어"/>
              </a:defRPr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39884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>
                <a:latin typeface="나눔스퀘어"/>
                <a:ea typeface="나눔스퀘어"/>
              </a:defRPr>
            </a:lvl1pPr>
          </a:lstStyle>
          <a:p>
            <a:pPr lvl="0">
              <a:defRPr/>
            </a:pPr>
            <a:fld id="{FA5BA421-DE05-4963-9EE6-27EA29CAF49A}" type="datetime1">
              <a:rPr lang="ko-KR" altLang="en-US"/>
              <a:pPr lvl="0">
                <a:defRPr/>
              </a:pPr>
              <a:t>2021-03-17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>
                <a:latin typeface="나눔스퀘어"/>
                <a:ea typeface="나눔스퀘어"/>
              </a:defRPr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>
                <a:latin typeface="나눔스퀘어"/>
                <a:ea typeface="나눔스퀘어"/>
              </a:defRPr>
            </a:lvl1pPr>
          </a:lstStyle>
          <a:p>
            <a:pPr lvl="0">
              <a:defRPr/>
            </a:pPr>
            <a:fld id="{CDF16FA0-8D35-4A17-AF12-C244670ACC15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나눔스퀘어"/>
        <a:ea typeface="나눔스퀘어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나눔스퀘어"/>
        <a:ea typeface="나눔스퀘어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나눔스퀘어"/>
        <a:ea typeface="나눔스퀘어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나눔스퀘어"/>
        <a:ea typeface="나눔스퀘어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나눔스퀘어"/>
        <a:ea typeface="나눔스퀘어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fld id="{CDF16FA0-8D35-4A17-AF12-C244670ACC15}" type="slidenum">
              <a:rPr kumimoji="0" lang="en-US" altLang="en-US" sz="1200" b="0" i="0" u="none" strike="noStrike" kern="1200" cap="none" spc="0" normalizeH="0" baseline="0"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pPr marL="0" marR="0" lvl="0" indent="0" algn="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t>1</a:t>
            </a:fld>
            <a:endParaRPr kumimoji="0" lang="en-US" altLang="en-US" sz="1200" b="0" i="0" u="none" strike="noStrike" kern="1200" cap="none" spc="0" normalizeH="0" baseline="0"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DF16FA0-8D35-4A17-AF12-C244670ACC15}" type="slidenum">
              <a:rPr lang="en-US" altLang="en-US"/>
              <a:pPr lvl="0">
                <a:defRPr/>
              </a:pPr>
              <a:t>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DF16FA0-8D35-4A17-AF12-C244670ACC15}" type="slidenum">
              <a:rPr lang="en-US" altLang="en-US"/>
              <a:pPr lvl="0">
                <a:defRPr/>
              </a:pPr>
              <a:t>11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7C1B7EAE-B01E-45D0-8118-3B1BF1DB6919}" type="slidenum">
              <a:rPr lang="en-US" altLang="en-US"/>
              <a:pPr lvl="0">
                <a:defRPr/>
              </a:pPr>
              <a:t>28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33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16640-C9E4-4894-9CAD-7506A5465EB4}" type="datetime1">
              <a:rPr lang="ko-KR" altLang="en-US" smtClean="0"/>
              <a:t>2021-03-17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C6FFE-837D-4F2D-9359-FAB25520A1D1}" type="datetime1">
              <a:rPr lang="ko-KR" altLang="en-US" smtClean="0"/>
              <a:t>2021-03-17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28488-8BD2-4209-B081-6CC32CF6B594}" type="datetime1">
              <a:rPr lang="ko-KR" altLang="en-US" smtClean="0"/>
              <a:t>2021-03-17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C3E46-96DF-4A0F-B718-312E4DD2363C}" type="datetime1">
              <a:rPr lang="ko-KR" altLang="en-US" smtClean="0"/>
              <a:t>2021-03-17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D50B-AE8B-4083-A991-AFD1205D8D37}" type="datetime1">
              <a:rPr lang="ko-KR" altLang="en-US" smtClean="0"/>
              <a:t>2021-03-17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2262563"/>
            <a:ext cx="8229600" cy="1143000"/>
          </a:xfrm>
        </p:spPr>
        <p:txBody>
          <a:bodyPr/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E5180-0756-4862-9D46-53C8E38F0F34}" type="datetime1">
              <a:rPr lang="ko-KR" altLang="en-US" smtClean="0"/>
              <a:t>2021-03-17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36C3A-C6A0-4F35-B5D2-5D9DFDB32211}" type="datetime1">
              <a:rPr lang="ko-KR" altLang="en-US" smtClean="0"/>
              <a:t>2021-03-17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3" y="273058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0B720-A539-4B17-B049-DF8CE8DCC71E}" type="datetime1">
              <a:rPr lang="ko-KR" altLang="en-US" smtClean="0"/>
              <a:t>2021-03-17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6DD65-80E1-4031-AE90-B80683AE1930}" type="datetime1">
              <a:rPr lang="ko-KR" altLang="en-US" smtClean="0"/>
              <a:t>2021-03-17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FE242-34EF-4CC5-B4FF-64C90728DD38}" type="datetime1">
              <a:rPr lang="ko-KR" altLang="en-US" smtClean="0"/>
              <a:t>2021-03-17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46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46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5196-758F-4ACA-8FDD-EFD808E8F26D}" type="datetime1">
              <a:rPr lang="ko-KR" altLang="en-US" smtClean="0"/>
              <a:t>2021-03-17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967A7-F5A0-4E92-90B9-C2A851BE2167}" type="datetime1">
              <a:rPr lang="ko-KR" altLang="en-US" smtClean="0"/>
              <a:t>2021-03-17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제목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7430516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fld id="{8C08675F-583F-4BC8-94C8-1FF611F0FFCF}" type="datetime1">
              <a:rPr lang="ko-KR" altLang="en-US" smtClean="0"/>
              <a:t>2021-03-17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14" cstate="print"/>
          <a:srcRect r="16600"/>
          <a:stretch/>
        </p:blipFill>
        <p:spPr bwMode="auto">
          <a:xfrm>
            <a:off x="-207254" y="-99392"/>
            <a:ext cx="9361040" cy="7056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 userDrawn="1"/>
        </p:nvSpPr>
        <p:spPr>
          <a:xfrm>
            <a:off x="1187624" y="404665"/>
            <a:ext cx="4968552" cy="246221"/>
          </a:xfrm>
          <a:prstGeom prst="rect">
            <a:avLst/>
          </a:prstGeom>
          <a:ln w="28575">
            <a:noFill/>
          </a:ln>
        </p:spPr>
        <p:txBody>
          <a:bodyPr wrap="square">
            <a:spAutoFit/>
          </a:bodyPr>
          <a:lstStyle/>
          <a:p>
            <a:r>
              <a:rPr lang="en-US" altLang="ko-KR" sz="1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2021</a:t>
            </a:r>
            <a:r>
              <a:rPr lang="ko-KR" altLang="en-US" sz="1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학년도 </a:t>
            </a:r>
            <a:r>
              <a:rPr lang="en-US" altLang="ko-KR" sz="1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</a:t>
            </a:r>
            <a:r>
              <a:rPr lang="ko-KR" altLang="en-US" sz="1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학기 </a:t>
            </a:r>
            <a:r>
              <a:rPr lang="en-US" altLang="ko-KR" sz="1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Residential College </a:t>
            </a:r>
            <a:r>
              <a:rPr lang="ko-KR" altLang="en-US" sz="1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센터 오리엔테이션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89" r:id="rId12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나눔스퀘어" panose="020B0600000101010101" pitchFamily="50" charset="-127"/>
          <a:ea typeface="나눔스퀘어" panose="020B0600000101010101" pitchFamily="50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나눔스퀘어" panose="020B0600000101010101" pitchFamily="50" charset="-127"/>
          <a:ea typeface="나눔스퀘어" panose="020B0600000101010101" pitchFamily="50" charset="-127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나눔스퀘어" panose="020B0600000101010101" pitchFamily="50" charset="-127"/>
          <a:ea typeface="나눔스퀘어" panose="020B0600000101010101" pitchFamily="50" charset="-127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나눔스퀘어" panose="020B0600000101010101" pitchFamily="50" charset="-127"/>
          <a:ea typeface="나눔스퀘어" panose="020B0600000101010101" pitchFamily="50" charset="-127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나눔스퀘어" panose="020B0600000101010101" pitchFamily="50" charset="-127"/>
          <a:ea typeface="나눔스퀘어" panose="020B0600000101010101" pitchFamily="50" charset="-127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나눔스퀘어" panose="020B0600000101010101" pitchFamily="50" charset="-127"/>
          <a:ea typeface="나눔스퀘어" panose="020B0600000101010101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portal.hanyang.ac.kr/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ericarc.hanyang.ac.kr/" TargetMode="Externa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ericac.hanyang.ac.kr/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2843808" y="5240422"/>
            <a:ext cx="4248472" cy="6345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ko-KR" altLang="en-US" sz="1200" b="0" i="0" u="none" strike="noStrike" kern="1200" cap="none" spc="0" normalizeH="0" baseline="0" dirty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+mn-cs"/>
              </a:rPr>
              <a:t>일 시 </a:t>
            </a:r>
            <a:r>
              <a:rPr kumimoji="0" lang="en-US" altLang="ko-KR" sz="1200" b="0" i="0" u="none" strike="noStrike" kern="1200" cap="none" spc="0" normalizeH="0" baseline="0" dirty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+mn-cs"/>
              </a:rPr>
              <a:t>: 2021</a:t>
            </a:r>
            <a:r>
              <a:rPr kumimoji="0" lang="ko-KR" altLang="en-US" sz="1200" b="0" i="0" u="none" strike="noStrike" kern="1200" cap="none" spc="0" normalizeH="0" baseline="0" dirty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+mn-cs"/>
              </a:rPr>
              <a:t>년</a:t>
            </a:r>
            <a:r>
              <a:rPr kumimoji="0" lang="en-US" altLang="ko-KR" sz="1200" b="0" i="0" u="none" strike="noStrike" kern="1200" cap="none" spc="0" normalizeH="0" baseline="0" dirty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+mn-cs"/>
              </a:rPr>
              <a:t> </a:t>
            </a:r>
            <a:r>
              <a:rPr lang="en-US" altLang="ko-KR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3</a:t>
            </a:r>
            <a:r>
              <a:rPr kumimoji="0" lang="ko-KR" altLang="en-US" sz="1200" b="0" i="0" u="none" strike="noStrike" kern="1200" cap="none" spc="0" normalizeH="0" baseline="0" dirty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+mn-cs"/>
              </a:rPr>
              <a:t>월</a:t>
            </a:r>
            <a:r>
              <a:rPr kumimoji="0" lang="en-US" altLang="ko-KR" sz="1200" b="0" i="0" u="none" strike="noStrike" kern="1200" cap="none" spc="0" normalizeH="0" baseline="0" dirty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+mn-cs"/>
              </a:rPr>
              <a:t> 17</a:t>
            </a:r>
            <a:r>
              <a:rPr kumimoji="0" lang="ko-KR" altLang="en-US" sz="1200" b="0" i="0" u="none" strike="noStrike" kern="1200" cap="none" spc="0" normalizeH="0" baseline="0" dirty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+mn-cs"/>
              </a:rPr>
              <a:t>일</a:t>
            </a:r>
            <a:r>
              <a:rPr kumimoji="0" lang="en-US" altLang="ko-KR" sz="1200" b="0" i="0" u="none" strike="noStrike" kern="1200" cap="none" spc="0" normalizeH="0" baseline="0" dirty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+mn-cs"/>
              </a:rPr>
              <a:t>(</a:t>
            </a:r>
            <a:r>
              <a:rPr lang="ko-KR" altLang="en-US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수</a:t>
            </a:r>
            <a:r>
              <a:rPr kumimoji="0" lang="en-US" altLang="ko-KR" sz="1200" b="0" i="0" u="none" strike="noStrike" kern="1200" cap="none" spc="0" normalizeH="0" baseline="0" dirty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+mn-cs"/>
              </a:rPr>
              <a:t>) 19:00 – 20:30</a:t>
            </a:r>
          </a:p>
          <a:p>
            <a:pPr marL="0" marR="0" lvl="0" indent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ko-KR" altLang="en-US" sz="1200" b="0" i="0" u="none" strike="noStrike" kern="1200" cap="none" spc="0" normalizeH="0" baseline="0" dirty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+mn-cs"/>
              </a:rPr>
              <a:t>장 소 </a:t>
            </a:r>
            <a:r>
              <a:rPr kumimoji="0" lang="en-US" altLang="ko-KR" sz="1200" b="0" i="0" u="none" strike="noStrike" kern="1200" cap="none" spc="0" normalizeH="0" baseline="0" dirty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+mn-cs"/>
              </a:rPr>
              <a:t>: </a:t>
            </a:r>
            <a:r>
              <a:rPr kumimoji="0" lang="ko-KR" altLang="en-US" sz="1200" b="0" i="0" u="none" strike="noStrike" kern="1200" cap="none" spc="0" normalizeH="0" baseline="0" dirty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+mn-cs"/>
              </a:rPr>
              <a:t>한양대학교 </a:t>
            </a:r>
            <a:r>
              <a:rPr kumimoji="0" lang="en-US" altLang="ko-KR" sz="1200" b="0" i="0" u="none" strike="noStrike" kern="1200" cap="none" spc="0" normalizeH="0" baseline="0" dirty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+mn-cs"/>
              </a:rPr>
              <a:t>ERICA,</a:t>
            </a:r>
            <a:r>
              <a:rPr kumimoji="0" lang="en-US" altLang="ko-KR" sz="1200" b="0" i="0" u="none" strike="noStrike" kern="1200" cap="none" spc="0" normalizeH="0" dirty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+mn-cs"/>
              </a:rPr>
              <a:t> </a:t>
            </a:r>
            <a:r>
              <a:rPr lang="en-US" altLang="ko-KR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Zoom</a:t>
            </a:r>
            <a:r>
              <a:rPr lang="ko-KR" altLang="en-US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 </a:t>
            </a:r>
            <a:r>
              <a:rPr lang="en-US" altLang="ko-KR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On-line</a:t>
            </a:r>
            <a:endParaRPr lang="en-US" altLang="ko-KR" sz="1200" dirty="0">
              <a:solidFill>
                <a:prstClr val="black"/>
              </a:solidFill>
              <a:effectLst/>
              <a:uLnTx/>
              <a:uFillTx/>
              <a:latin typeface="나눔스퀘어 ExtraBold"/>
              <a:ea typeface="나눔스퀘어 ExtraBold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115616" y="1764030"/>
            <a:ext cx="6912768" cy="91059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1" lang="en-US" altLang="ko-KR" sz="1800" b="1" i="0" u="none" strike="noStrike" kern="1200" cap="none" spc="0" normalizeH="0" baseline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굴림"/>
              </a:rPr>
              <a:t>2021</a:t>
            </a:r>
            <a:r>
              <a:rPr kumimoji="1" lang="ko-KR" altLang="en-US" sz="1800" b="1" i="0" u="none" strike="noStrike" kern="1200" cap="none" spc="0" normalizeH="0" baseline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굴림"/>
              </a:rPr>
              <a:t>학년도 </a:t>
            </a:r>
            <a:r>
              <a:rPr kumimoji="1" lang="en-US" altLang="ko-KR" sz="1800" b="1" i="0" u="none" strike="noStrike" kern="1200" cap="none" spc="0" normalizeH="0" baseline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굴림"/>
              </a:rPr>
              <a:t>Residential College</a:t>
            </a:r>
            <a:r>
              <a:rPr kumimoji="1" lang="ko-KR" altLang="en-US" sz="1800" b="1" i="0" u="none" strike="noStrike" kern="1200" cap="none" spc="0" normalizeH="0" baseline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굴림"/>
              </a:rPr>
              <a:t>센터</a:t>
            </a:r>
            <a:r>
              <a:rPr kumimoji="1" lang="en-US" altLang="ko-KR" sz="1800" b="1" i="0" u="none" strike="noStrike" kern="1200" cap="none" spc="0" normalizeH="0" baseline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굴림"/>
              </a:rPr>
              <a:t> </a:t>
            </a:r>
          </a:p>
          <a:p>
            <a:pPr lvl="0"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b="1">
                <a:solidFill>
                  <a:prstClr val="black"/>
                </a:solidFill>
                <a:latin typeface="나눔스퀘어 ExtraBold"/>
                <a:ea typeface="나눔스퀘어 ExtraBold"/>
                <a:cs typeface="굴림"/>
              </a:rPr>
              <a:t>리더십하우스 오리엔테이션</a:t>
            </a:r>
            <a:endParaRPr kumimoji="1" lang="en-US" altLang="ko-KR" sz="1800" b="1" i="0" u="none" strike="noStrike" kern="1200" cap="none" spc="0" normalizeH="0" baseline="0">
              <a:solidFill>
                <a:prstClr val="black"/>
              </a:solidFill>
              <a:effectLst/>
              <a:uLnTx/>
              <a:uFillTx/>
              <a:latin typeface="나눔스퀘어 ExtraBold"/>
              <a:ea typeface="나눔스퀘어 ExtraBold"/>
              <a:cs typeface="Tahoma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3851920" y="3284984"/>
            <a:ext cx="1440160" cy="1512168"/>
            <a:chOff x="4067944" y="4797152"/>
            <a:chExt cx="1224136" cy="1280175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4067944" y="4797152"/>
              <a:ext cx="1084079" cy="1114735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4067944" y="5877271"/>
              <a:ext cx="1224136" cy="1610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en-US" altLang="ko-KR" sz="700" b="1"/>
                <a:t>Residential College</a:t>
              </a:r>
              <a:r>
                <a:rPr lang="ko-KR" altLang="en-US" sz="700" b="1"/>
                <a:t>센터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024506" y="1340768"/>
            <a:ext cx="10961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ko-KR" altLang="en-US" sz="2800" b="0" i="0" u="none" strike="noStrike" kern="1200" cap="none" spc="0" normalizeH="0" baseline="0">
                <a:solidFill>
                  <a:srgbClr val="002060"/>
                </a:solidFill>
                <a:effectLst/>
                <a:uLnTx/>
                <a:uFillTx/>
                <a:latin typeface="나눔스퀘어 ExtraBold"/>
                <a:ea typeface="나눔스퀘어 ExtraBold"/>
                <a:cs typeface="+mn-cs"/>
              </a:rPr>
              <a:t>목  차</a:t>
            </a:r>
            <a:endParaRPr kumimoji="0" lang="ko-KR" altLang="en-US" sz="2800" b="0" i="0" u="none" strike="noStrike" kern="1200" cap="none" spc="0" normalizeH="0" baseline="0">
              <a:solidFill>
                <a:srgbClr val="002060"/>
              </a:solidFill>
              <a:latin typeface="나눔스퀘어 ExtraBold"/>
              <a:ea typeface="나눔스퀘어 ExtraBold"/>
              <a:cs typeface="+mn-cs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903309" y="2276872"/>
            <a:ext cx="7337382" cy="2893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0050" lvl="0" indent="-400050">
              <a:lnSpc>
                <a:spcPct val="200000"/>
              </a:lnSpc>
              <a:buFont typeface="+mj-lt"/>
              <a:buAutoNum type="romanUcPeriod"/>
              <a:defRPr/>
            </a:pPr>
            <a:r>
              <a:rPr lang="ko-KR" altLang="en-US" sz="1400" b="1">
                <a:solidFill>
                  <a:prstClr val="black"/>
                </a:solidFill>
                <a:latin typeface="나눔스퀘어 ExtraBold"/>
                <a:ea typeface="나눔스퀘어 ExtraBold"/>
              </a:rPr>
              <a:t>개회식 </a:t>
            </a:r>
          </a:p>
          <a:p>
            <a:pPr marL="400050" lvl="0" indent="-400050">
              <a:lnSpc>
                <a:spcPct val="200000"/>
              </a:lnSpc>
              <a:buFont typeface="+mj-lt"/>
              <a:buAutoNum type="romanUcPeriod"/>
              <a:defRPr/>
            </a:pPr>
            <a:r>
              <a:rPr lang="en-US" altLang="ko-KR" sz="1400" b="1">
                <a:solidFill>
                  <a:prstClr val="black"/>
                </a:solidFill>
                <a:latin typeface="나눔스퀘어 ExtraBold"/>
                <a:ea typeface="나눔스퀘어 ExtraBold"/>
              </a:rPr>
              <a:t>Residential College</a:t>
            </a:r>
            <a:r>
              <a:rPr lang="ko-KR" altLang="en-US" sz="1400" b="1">
                <a:solidFill>
                  <a:prstClr val="black"/>
                </a:solidFill>
                <a:latin typeface="나눔스퀘어 ExtraBold"/>
                <a:ea typeface="나눔스퀘어 ExtraBold"/>
              </a:rPr>
              <a:t>센터</a:t>
            </a:r>
            <a:r>
              <a:rPr lang="en-US" altLang="ko-KR" sz="1400" b="1">
                <a:solidFill>
                  <a:prstClr val="black"/>
                </a:solidFill>
                <a:latin typeface="나눔스퀘어 ExtraBold"/>
                <a:ea typeface="나눔스퀘어 ExtraBold"/>
              </a:rPr>
              <a:t> </a:t>
            </a:r>
            <a:r>
              <a:rPr kumimoji="0" lang="ko-KR" altLang="en-US" sz="1400" b="1" i="0" u="none" strike="noStrike" kern="1200" cap="none" spc="0" normalizeH="0" baseline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</a:rPr>
              <a:t>교육프로그램 </a:t>
            </a:r>
            <a:r>
              <a:rPr lang="ko-KR" altLang="en-US" sz="1400" b="1">
                <a:solidFill>
                  <a:prstClr val="black"/>
                </a:solidFill>
                <a:latin typeface="나눔스퀘어 ExtraBold"/>
                <a:ea typeface="나눔스퀘어 ExtraBold"/>
              </a:rPr>
              <a:t>안내 </a:t>
            </a:r>
          </a:p>
          <a:p>
            <a:pPr marL="685800" lvl="1" indent="-228600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altLang="ko-KR" sz="1200">
                <a:solidFill>
                  <a:prstClr val="black"/>
                </a:solidFill>
                <a:latin typeface="나눔스퀘어 ExtraBold"/>
                <a:ea typeface="나눔스퀘어 ExtraBold"/>
              </a:rPr>
              <a:t>RC </a:t>
            </a:r>
            <a:r>
              <a:rPr lang="ko-KR" altLang="en-US" sz="1200">
                <a:solidFill>
                  <a:prstClr val="black"/>
                </a:solidFill>
                <a:latin typeface="나눔스퀘어 ExtraBold"/>
                <a:ea typeface="나눔스퀘어 ExtraBold"/>
              </a:rPr>
              <a:t>프로그램 안내</a:t>
            </a:r>
          </a:p>
          <a:p>
            <a:pPr marL="685800" lvl="1" indent="-228600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altLang="ko-KR" sz="1200">
                <a:solidFill>
                  <a:prstClr val="black"/>
                </a:solidFill>
                <a:latin typeface="나눔스퀘어 ExtraBold"/>
                <a:ea typeface="나눔스퀘어 ExtraBold"/>
              </a:rPr>
              <a:t>RC </a:t>
            </a:r>
            <a:r>
              <a:rPr lang="ko-KR" altLang="en-US" sz="1200">
                <a:solidFill>
                  <a:prstClr val="black"/>
                </a:solidFill>
                <a:latin typeface="나눔스퀘어 ExtraBold"/>
                <a:ea typeface="나눔스퀘어 ExtraBold"/>
              </a:rPr>
              <a:t>프로그램 일정 안내</a:t>
            </a:r>
            <a:r>
              <a:rPr lang="en-US" altLang="ko-KR" sz="1200" b="1">
                <a:solidFill>
                  <a:prstClr val="black"/>
                </a:solidFill>
                <a:latin typeface="나눔스퀘어 ExtraBold"/>
                <a:ea typeface="나눔스퀘어 ExtraBold"/>
              </a:rPr>
              <a:t> </a:t>
            </a:r>
          </a:p>
          <a:p>
            <a:pPr marL="685800" lvl="1" indent="-228600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altLang="ko-KR" sz="1200">
                <a:solidFill>
                  <a:prstClr val="black"/>
                </a:solidFill>
                <a:latin typeface="나눔스퀘어 ExtraBold"/>
                <a:ea typeface="나눔스퀘어 ExtraBold"/>
              </a:rPr>
              <a:t>RC</a:t>
            </a:r>
            <a:r>
              <a:rPr lang="ko-KR" altLang="en-US" sz="1200">
                <a:solidFill>
                  <a:prstClr val="black"/>
                </a:solidFill>
                <a:latin typeface="나눔스퀘어 ExtraBold"/>
                <a:ea typeface="나눔스퀘어 ExtraBold"/>
              </a:rPr>
              <a:t>센터 운영지침 안내 및 수료기준</a:t>
            </a:r>
          </a:p>
          <a:p>
            <a:pPr marL="400050" lvl="0" indent="-400050">
              <a:lnSpc>
                <a:spcPct val="200000"/>
              </a:lnSpc>
              <a:buFont typeface="+mj-lt"/>
              <a:buAutoNum type="romanUcPeriod" startAt="3"/>
              <a:defRPr/>
            </a:pPr>
            <a:r>
              <a:rPr lang="en-US" altLang="ko-KR" sz="1400" b="1">
                <a:solidFill>
                  <a:prstClr val="black"/>
                </a:solidFill>
                <a:latin typeface="나눔스퀘어 ExtraBold"/>
                <a:ea typeface="나눔스퀘어 ExtraBold"/>
              </a:rPr>
              <a:t>Residential College</a:t>
            </a:r>
            <a:r>
              <a:rPr lang="ko-KR" altLang="en-US" sz="1400" b="1">
                <a:solidFill>
                  <a:prstClr val="black"/>
                </a:solidFill>
                <a:latin typeface="나눔스퀘어 ExtraBold"/>
                <a:ea typeface="나눔스퀘어 ExtraBold"/>
              </a:rPr>
              <a:t>센터</a:t>
            </a:r>
            <a:r>
              <a:rPr lang="en-US" altLang="ko-KR" sz="1400" b="1">
                <a:solidFill>
                  <a:prstClr val="black"/>
                </a:solidFill>
                <a:latin typeface="나눔스퀘어 ExtraBold"/>
                <a:ea typeface="나눔스퀘어 ExtraBold"/>
              </a:rPr>
              <a:t> </a:t>
            </a:r>
            <a:r>
              <a:rPr lang="ko-KR" altLang="en-US" sz="1400" b="1">
                <a:latin typeface="나눔스퀘어 ExtraBold"/>
                <a:ea typeface="나눔스퀘어 ExtraBold"/>
                <a:cs typeface="함초롬바탕"/>
              </a:rPr>
              <a:t>교육프로그램 신청 방법 </a:t>
            </a:r>
            <a:r>
              <a:rPr lang="en-US" altLang="ko-KR" sz="1400" b="1">
                <a:latin typeface="나눔스퀘어 ExtraBold"/>
                <a:ea typeface="나눔스퀘어 ExtraBold"/>
                <a:cs typeface="함초롬바탕"/>
              </a:rPr>
              <a:t>(HYLU-E / LMS) </a:t>
            </a:r>
          </a:p>
          <a:p>
            <a:pPr marL="400050" lvl="0" indent="-400050">
              <a:lnSpc>
                <a:spcPct val="200000"/>
              </a:lnSpc>
              <a:buFont typeface="+mj-lt"/>
              <a:buAutoNum type="romanUcPeriod" startAt="3"/>
              <a:defRPr/>
            </a:pPr>
            <a:r>
              <a:rPr kumimoji="0" lang="en-US" altLang="ko-KR" sz="1400" b="1" i="0" u="none" strike="noStrike" kern="1200" cap="none" spc="0" normalizeH="0" baseline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</a:rPr>
              <a:t> </a:t>
            </a:r>
            <a:r>
              <a:rPr kumimoji="0" lang="ko-KR" altLang="en-US" sz="1400" b="1" i="0" u="none" strike="noStrike" kern="1200" cap="none" spc="0" normalizeH="0" baseline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</a:rPr>
              <a:t>멘토 주관 팀별 활동 운영 방안</a:t>
            </a:r>
            <a:endParaRPr kumimoji="0" lang="ko-KR" altLang="en-US" sz="1400" b="1" i="0" u="none" strike="noStrike" kern="1200" cap="none" spc="0" normalizeH="0" baseline="0">
              <a:solidFill>
                <a:prstClr val="black"/>
              </a:solidFill>
              <a:latin typeface="나눔스퀘어 ExtraBold"/>
              <a:ea typeface="나눔스퀘어 ExtraBold"/>
            </a:endParaRP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F34125B-B10C-4C48-A665-7E0B1C4CDD88}" type="slidenum">
              <a:rPr lang="en-US" altLang="en-US"/>
              <a:pPr lvl="0">
                <a:defRPr/>
              </a:pPr>
              <a:t>2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275856" y="2852936"/>
            <a:ext cx="22387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lvl="0" indent="-571500" algn="ctr">
              <a:buFont typeface="+mj-lt"/>
              <a:buAutoNum type="romanUcPeriod"/>
              <a:defRPr/>
            </a:pPr>
            <a:r>
              <a: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개회식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3</a:t>
            </a:fld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627784" y="3717032"/>
            <a:ext cx="3888432" cy="18543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개회사 </a:t>
            </a:r>
            <a:endParaRPr lang="en-US" altLang="ko-KR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/>
            <a:endParaRPr lang="en-US" altLang="ko-KR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/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-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이성준 센터장</a:t>
            </a:r>
            <a:endParaRPr lang="en-US" altLang="ko-KR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/>
            <a:r>
              <a:rPr lang="en-US" altLang="ko-KR" sz="105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(ERICA </a:t>
            </a:r>
            <a:r>
              <a:rPr lang="ko-KR" altLang="en-US" sz="105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공학대학 융합공학과장</a:t>
            </a:r>
            <a:r>
              <a:rPr lang="en-US" altLang="ko-KR" sz="105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</a:p>
          <a:p>
            <a:pPr algn="ctr"/>
            <a:endParaRPr lang="en-US" altLang="ko-KR" sz="105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/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- 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김희택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RC Master</a:t>
            </a:r>
          </a:p>
          <a:p>
            <a:pPr algn="ctr"/>
            <a:r>
              <a:rPr lang="en-US" altLang="ko-KR" sz="105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(ERICA </a:t>
            </a:r>
            <a:r>
              <a:rPr lang="ko-KR" altLang="en-US" sz="105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공학대학 재료화학공학과 특임교수</a:t>
            </a:r>
            <a:r>
              <a:rPr lang="en-US" altLang="ko-KR" sz="105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</a:p>
          <a:p>
            <a:pPr algn="ctr"/>
            <a:endParaRPr lang="ko-KR" altLang="en-US" sz="11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95359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115616" y="2773680"/>
            <a:ext cx="6696744" cy="70526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514350" indent="-514350" algn="ctr">
              <a:spcBef>
                <a:spcPts val="600"/>
              </a:spcBef>
              <a:buFont typeface="+mj-lt"/>
              <a:buAutoNum type="romanUcPeriod" startAt="2"/>
              <a:defRPr/>
            </a:pPr>
            <a:r>
              <a:rPr lang="en-US" altLang="ko-KR" sz="2000" dirty="0">
                <a:solidFill>
                  <a:srgbClr val="002060"/>
                </a:solidFill>
                <a:latin typeface="나눔스퀘어 ExtraBold"/>
                <a:ea typeface="나눔스퀘어 ExtraBold"/>
              </a:rPr>
              <a:t>Residential College</a:t>
            </a:r>
            <a:r>
              <a:rPr lang="ko-KR" altLang="en-US" sz="2000" dirty="0">
                <a:solidFill>
                  <a:srgbClr val="002060"/>
                </a:solidFill>
                <a:latin typeface="나눔스퀘어 ExtraBold"/>
                <a:ea typeface="나눔스퀘어 ExtraBold"/>
              </a:rPr>
              <a:t>센터</a:t>
            </a:r>
            <a:br>
              <a:rPr lang="en-US" altLang="ko-KR" sz="1600" dirty="0">
                <a:solidFill>
                  <a:srgbClr val="002060"/>
                </a:solidFill>
                <a:latin typeface="나눔스퀘어 ExtraBold"/>
                <a:ea typeface="나눔스퀘어 ExtraBold"/>
              </a:rPr>
            </a:br>
            <a:r>
              <a:rPr lang="ko-KR" altLang="en-US" sz="2000" dirty="0">
                <a:solidFill>
                  <a:srgbClr val="002060"/>
                </a:solidFill>
                <a:latin typeface="나눔스퀘어 ExtraBold"/>
                <a:ea typeface="나눔스퀘어 ExtraBold"/>
              </a:rPr>
              <a:t>교육 프로그램 안내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F34125B-B10C-4C48-A665-7E0B1C4CDD88}" type="slidenum">
              <a:rPr lang="en-US" altLang="en-US"/>
              <a:pPr lvl="0">
                <a:defRPr/>
              </a:pPr>
              <a:t>4</a:t>
            </a:fld>
            <a:endParaRPr lang="en-US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627784" y="3501008"/>
            <a:ext cx="38884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>
                <a:latin typeface="나눔스퀘어 Bold"/>
                <a:ea typeface="나눔스퀘어 Bold"/>
              </a:rPr>
              <a:t>문선경 연구원</a:t>
            </a:r>
          </a:p>
        </p:txBody>
      </p:sp>
      <p:grpSp>
        <p:nvGrpSpPr>
          <p:cNvPr id="8" name="그룹 7"/>
          <p:cNvGrpSpPr/>
          <p:nvPr/>
        </p:nvGrpSpPr>
        <p:grpSpPr>
          <a:xfrm>
            <a:off x="4067944" y="4797152"/>
            <a:ext cx="1224136" cy="1280175"/>
            <a:chOff x="4067944" y="4797152"/>
            <a:chExt cx="1224136" cy="1280175"/>
          </a:xfrm>
        </p:grpSpPr>
        <p:pic>
          <p:nvPicPr>
            <p:cNvPr id="9" name="그림 8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4067944" y="4797152"/>
              <a:ext cx="1084079" cy="1114735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4067944" y="5877272"/>
              <a:ext cx="1224136" cy="18824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en-US" altLang="ko-KR" sz="700" b="1"/>
                <a:t>Residential College</a:t>
              </a:r>
              <a:r>
                <a:rPr lang="ko-KR" altLang="en-US" sz="700" b="1"/>
                <a:t>센터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2" descr="C:\Users\user\Desktop\스탭회의\수정한양대기숙사홈페이지메인화면\1번.jp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-108520" y="908720"/>
            <a:ext cx="9144000" cy="5750659"/>
          </a:xfrm>
          <a:prstGeom prst="rect">
            <a:avLst/>
          </a:prstGeom>
          <a:noFill/>
        </p:spPr>
      </p:pic>
      <p:sp>
        <p:nvSpPr>
          <p:cNvPr id="28" name="직사각형 27"/>
          <p:cNvSpPr/>
          <p:nvPr/>
        </p:nvSpPr>
        <p:spPr>
          <a:xfrm>
            <a:off x="899592" y="3186334"/>
            <a:ext cx="7104511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400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1. RC </a:t>
            </a:r>
            <a:r>
              <a:rPr lang="ko-KR" altLang="en-US" sz="2400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프로그램 안내</a:t>
            </a:r>
            <a:endParaRPr lang="en-US" altLang="ko-KR" sz="2400" b="1" dirty="0">
              <a:ln>
                <a:solidFill>
                  <a:schemeClr val="bg1">
                    <a:alpha val="16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함초롬바탕" pitchFamily="18" charset="-127"/>
            </a:endParaRPr>
          </a:p>
        </p:txBody>
      </p:sp>
      <p:sp>
        <p:nvSpPr>
          <p:cNvPr id="4" name="슬라이드 번호 개체 틀 4">
            <a:extLst>
              <a:ext uri="{FF2B5EF4-FFF2-40B4-BE49-F238E27FC236}">
                <a16:creationId xmlns:a16="http://schemas.microsoft.com/office/drawing/2014/main" id="{3525768A-C6F3-4454-9883-56E4BB406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09320"/>
            <a:ext cx="2133600" cy="365125"/>
          </a:xfrm>
        </p:spPr>
        <p:txBody>
          <a:bodyPr/>
          <a:lstStyle/>
          <a:p>
            <a:pPr lvl="0">
              <a:defRPr/>
            </a:pPr>
            <a:fld id="{2F34125B-B10C-4C48-A665-7E0B1C4CDD88}" type="slidenum">
              <a:rPr lang="en-US" altLang="en-US"/>
              <a:pPr lvl="0">
                <a:defRPr/>
              </a:pPr>
              <a:t>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248206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683568" y="1556792"/>
          <a:ext cx="7848871" cy="2890685"/>
        </p:xfrm>
        <a:graphic>
          <a:graphicData uri="http://schemas.openxmlformats.org/drawingml/2006/table">
            <a:tbl>
              <a:tblPr firstRow="1" bandRow="1"/>
              <a:tblGrid>
                <a:gridCol w="8750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81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4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296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69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40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18575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1" kern="0" spc="0">
                          <a:solidFill>
                            <a:schemeClr val="tx1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구분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rgbClr val="7030A0">
                        <a:alpha val="1686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1" kern="0" spc="0">
                          <a:solidFill>
                            <a:schemeClr val="tx1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교육분야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rgbClr val="7030A0">
                        <a:alpha val="1686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1" kern="0" spc="0">
                          <a:solidFill>
                            <a:schemeClr val="tx1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프로그램명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rgbClr val="7030A0">
                        <a:alpha val="1686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1" kern="0" spc="0">
                          <a:solidFill>
                            <a:schemeClr val="tx1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내용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rgbClr val="7030A0">
                        <a:alpha val="1686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1" kern="0" spc="0">
                          <a:solidFill>
                            <a:schemeClr val="tx1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일정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rgbClr val="7030A0">
                        <a:alpha val="1686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1" kern="0" spc="0">
                          <a:solidFill>
                            <a:schemeClr val="tx1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포인트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rgbClr val="7030A0">
                        <a:alpha val="1686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4422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공통 필수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리더십</a:t>
                      </a:r>
                    </a:p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및 전인교육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리더십 특강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명사 초청 강연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매주 수요일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10</a:t>
                      </a: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점</a:t>
                      </a: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/</a:t>
                      </a: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회</a:t>
                      </a:r>
                      <a:endParaRPr lang="en-US" altLang="ko-KR" sz="1200" b="0" kern="0" spc="0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  <a:cs typeface="함초롬바탕"/>
                      </a:endParaRP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4422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공통 선택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전인 교육 및</a:t>
                      </a:r>
                    </a:p>
                    <a:p>
                      <a:pPr marL="0" marR="0" lvl="0" indent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창의 교육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멘토 멘티 활동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  <a:cs typeface="함초롬바탕"/>
                        </a:rPr>
                        <a:t>멘토와 멘티로 구성되어 팀별 활동 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  <a:cs typeface="함초롬바탕"/>
                      </a:endParaRP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매주 팀별 일정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5</a:t>
                      </a: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점</a:t>
                      </a: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/</a:t>
                      </a: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회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4422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개인 선택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자기주도교육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토론활동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  <a:cs typeface="함초롬바탕"/>
                        </a:rPr>
                        <a:t>리더십</a:t>
                      </a: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  <a:cs typeface="함초롬바탕"/>
                        </a:rPr>
                        <a:t>, </a:t>
                      </a: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  <a:cs typeface="함초롬바탕"/>
                        </a:rPr>
                        <a:t>독서</a:t>
                      </a: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  <a:cs typeface="함초롬바탕"/>
                        </a:rPr>
                        <a:t>, </a:t>
                      </a: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  <a:cs typeface="함초롬바탕"/>
                        </a:rPr>
                        <a:t>자연과학</a:t>
                      </a: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  <a:cs typeface="함초롬바탕"/>
                        </a:rPr>
                        <a:t>, </a:t>
                      </a: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  <a:cs typeface="함초롬바탕"/>
                        </a:rPr>
                        <a:t>문화</a:t>
                      </a: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  <a:cs typeface="함초롬바탕"/>
                        </a:rPr>
                        <a:t>/</a:t>
                      </a: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  <a:cs typeface="함초롬바탕"/>
                        </a:rPr>
                        <a:t>예술</a:t>
                      </a: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  <a:cs typeface="함초롬바탕"/>
                        </a:rPr>
                        <a:t>, </a:t>
                      </a: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  <a:cs typeface="함초롬바탕"/>
                        </a:rPr>
                        <a:t>인성 등 다양한 주제의 토론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  <a:cs typeface="함초롬바탕"/>
                      </a:endParaRP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매주 목요일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5</a:t>
                      </a: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점</a:t>
                      </a: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/</a:t>
                      </a: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회</a:t>
                      </a:r>
                      <a:endParaRPr lang="en-US" altLang="ko-KR" sz="1200" b="0" kern="0" spc="0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  <a:cs typeface="함초롬바탕"/>
                      </a:endParaRP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4422">
                <a:tc row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자율 선택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국제화 교육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언어카페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원어민 강사와 </a:t>
                      </a:r>
                      <a:r>
                        <a:rPr 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Intensive Conversation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매주 목요일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5</a:t>
                      </a: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점</a:t>
                      </a: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/</a:t>
                      </a: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회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4422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전인교육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일회성 </a:t>
                      </a:r>
                      <a:r>
                        <a:rPr 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Activity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비누 만들기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, </a:t>
                      </a:r>
                      <a:r>
                        <a:rPr lang="ko-KR" altLang="en-US" sz="1200" b="0" kern="0" spc="0" dirty="0" err="1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무드등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 만들기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, 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비즈 액세서리 체험 등 일회성 프로그램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추후 안내 예정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4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점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/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/>
                          <a:ea typeface="나눔스퀘어 Bold"/>
                          <a:cs typeface="함초롬바탕"/>
                        </a:rPr>
                        <a:t>회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2766060" y="1052736"/>
            <a:ext cx="3592830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ko-KR" altLang="en-US" sz="1600">
                <a:latin typeface="나눔스퀘어 ExtraBold"/>
                <a:ea typeface="나눔스퀘어 ExtraBold"/>
                <a:cs typeface="함초롬바탕"/>
              </a:rPr>
              <a:t>▣ </a:t>
            </a:r>
            <a:r>
              <a:rPr lang="en-US" altLang="ko-KR" sz="1600">
                <a:latin typeface="나눔스퀘어 ExtraBold"/>
                <a:ea typeface="나눔스퀘어 ExtraBold"/>
                <a:cs typeface="함초롬바탕"/>
              </a:rPr>
              <a:t>2021</a:t>
            </a:r>
            <a:r>
              <a:rPr lang="ko-KR" altLang="en-US" sz="1600">
                <a:latin typeface="나눔스퀘어 ExtraBold"/>
                <a:ea typeface="나눔스퀘어 ExtraBold"/>
                <a:cs typeface="함초롬바탕"/>
              </a:rPr>
              <a:t>학년도 </a:t>
            </a:r>
            <a:r>
              <a:rPr lang="en-US" altLang="ko-KR" sz="1600">
                <a:latin typeface="나눔스퀘어 ExtraBold"/>
                <a:ea typeface="나눔스퀘어 ExtraBold"/>
                <a:cs typeface="함초롬바탕"/>
              </a:rPr>
              <a:t>RC </a:t>
            </a:r>
            <a:r>
              <a:rPr lang="ko-KR" altLang="en-US" sz="1600">
                <a:latin typeface="나눔스퀘어 ExtraBold"/>
                <a:ea typeface="나눔스퀘어 ExtraBold"/>
                <a:cs typeface="함초롬바탕"/>
              </a:rPr>
              <a:t>교육 프로그램 안내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683569" y="4653136"/>
            <a:ext cx="7848870" cy="14600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just">
              <a:lnSpc>
                <a:spcPct val="150000"/>
              </a:lnSpc>
              <a:buFont typeface="Arial"/>
              <a:buChar char="•"/>
              <a:defRPr/>
            </a:pPr>
            <a:r>
              <a:rPr lang="ko-KR" altLang="en-US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모든 수업은 온라인으로 진행되며</a:t>
            </a:r>
            <a:r>
              <a:rPr lang="en-US" altLang="ko-KR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, </a:t>
            </a:r>
            <a:r>
              <a:rPr lang="ko-KR" altLang="en-US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한양대학교 포털 </a:t>
            </a:r>
            <a:r>
              <a:rPr lang="en-US" altLang="ko-KR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(HYLU-E)</a:t>
            </a:r>
            <a:r>
              <a:rPr lang="ko-KR" altLang="en-US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 를 이용하여 진행될 예정</a:t>
            </a:r>
          </a:p>
          <a:p>
            <a:pPr marL="171450" indent="-171450" algn="just">
              <a:lnSpc>
                <a:spcPct val="150000"/>
              </a:lnSpc>
              <a:buFont typeface="Arial"/>
              <a:buChar char="•"/>
              <a:defRPr/>
            </a:pPr>
            <a:r>
              <a:rPr lang="ko-KR" altLang="en-US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일회성 </a:t>
            </a:r>
            <a:r>
              <a:rPr lang="en-US" altLang="ko-KR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Activity</a:t>
            </a:r>
            <a:r>
              <a:rPr lang="ko-KR" altLang="en-US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의 경우</a:t>
            </a:r>
            <a:r>
              <a:rPr lang="en-US" altLang="ko-KR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, </a:t>
            </a:r>
            <a:r>
              <a:rPr lang="ko-KR" altLang="en-US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코로나 추이를 지켜본 후 오프라인 온라인 결정 예정</a:t>
            </a:r>
          </a:p>
          <a:p>
            <a:pPr marL="171450" indent="-171450" algn="just">
              <a:lnSpc>
                <a:spcPct val="150000"/>
              </a:lnSpc>
              <a:buFont typeface="Arial"/>
              <a:buChar char="•"/>
              <a:defRPr/>
            </a:pPr>
            <a:r>
              <a:rPr lang="ko-KR" altLang="en-US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전체 점수 중 공통필수 및 공통선택 </a:t>
            </a:r>
            <a:r>
              <a:rPr lang="en-US" altLang="ko-KR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Activity </a:t>
            </a:r>
            <a:r>
              <a:rPr lang="ko-KR" altLang="en-US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프로그램에서 </a:t>
            </a:r>
            <a:r>
              <a:rPr lang="ko-KR" altLang="en-US" sz="1000" b="1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최소 </a:t>
            </a:r>
            <a:r>
              <a:rPr lang="en-US" altLang="ko-KR" sz="1000" b="1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60</a:t>
            </a:r>
            <a:r>
              <a:rPr lang="ko-KR" altLang="en-US" sz="1000" b="1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점 이상 포인트</a:t>
            </a:r>
            <a:r>
              <a:rPr lang="ko-KR" altLang="en-US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와</a:t>
            </a:r>
            <a:r>
              <a:rPr lang="ko-KR" altLang="en-US" sz="1000" b="1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 </a:t>
            </a:r>
            <a:r>
              <a:rPr lang="ko-KR" altLang="en-US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개인선택 및 자율선택 </a:t>
            </a:r>
            <a:r>
              <a:rPr lang="en-US" altLang="ko-KR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Activity </a:t>
            </a:r>
            <a:r>
              <a:rPr lang="ko-KR" altLang="en-US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프로그램에서 </a:t>
            </a:r>
            <a:r>
              <a:rPr lang="ko-KR" altLang="en-US" sz="1000" b="1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최소 </a:t>
            </a:r>
            <a:r>
              <a:rPr lang="en-US" altLang="ko-KR" sz="1000" b="1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10</a:t>
            </a:r>
            <a:r>
              <a:rPr lang="ko-KR" altLang="en-US" sz="1000" b="1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점 이상 포인트</a:t>
            </a:r>
            <a:r>
              <a:rPr lang="ko-KR" altLang="en-US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 이수 시 </a:t>
            </a:r>
            <a:r>
              <a:rPr lang="en-US" altLang="ko-KR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RC </a:t>
            </a:r>
            <a:r>
              <a:rPr lang="ko-KR" altLang="en-US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수료로</a:t>
            </a:r>
            <a:r>
              <a:rPr lang="en-US" altLang="ko-KR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 </a:t>
            </a:r>
            <a:r>
              <a:rPr lang="ko-KR" altLang="en-US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인정 한다</a:t>
            </a:r>
            <a:r>
              <a:rPr lang="en-US" altLang="ko-KR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. </a:t>
            </a:r>
          </a:p>
          <a:p>
            <a:pPr algn="just">
              <a:lnSpc>
                <a:spcPct val="150000"/>
              </a:lnSpc>
              <a:defRPr/>
            </a:pPr>
            <a:r>
              <a:rPr lang="ko-KR" altLang="en-US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*  멘토</a:t>
            </a:r>
            <a:r>
              <a:rPr lang="en-US" altLang="ko-KR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 </a:t>
            </a:r>
            <a:r>
              <a:rPr lang="ko-KR" altLang="en-US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및 멘티</a:t>
            </a:r>
            <a:r>
              <a:rPr lang="en-US" altLang="ko-KR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 </a:t>
            </a:r>
            <a:r>
              <a:rPr lang="ko-KR" altLang="en-US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장학금 지급 및 수료 기준은 </a:t>
            </a:r>
            <a:r>
              <a:rPr lang="en-US" altLang="ko-KR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ERICA RC </a:t>
            </a:r>
            <a:r>
              <a:rPr lang="ko-KR" altLang="en-US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운영지침 규정에 따름 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altLang="ko-KR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    [</a:t>
            </a:r>
            <a:r>
              <a:rPr lang="ko-KR" altLang="en-US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첨부</a:t>
            </a:r>
            <a:r>
              <a:rPr lang="en-US" altLang="ko-KR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. 2021</a:t>
            </a:r>
            <a:r>
              <a:rPr lang="ko-KR" altLang="en-US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학년도 </a:t>
            </a:r>
            <a:r>
              <a:rPr lang="en-US" altLang="ko-KR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RC </a:t>
            </a:r>
            <a:r>
              <a:rPr lang="ko-KR" altLang="en-US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운영내규</a:t>
            </a:r>
            <a:r>
              <a:rPr lang="en-US" altLang="ko-KR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, </a:t>
            </a:r>
            <a:r>
              <a:rPr lang="ko-KR" altLang="en-US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첨부</a:t>
            </a:r>
            <a:r>
              <a:rPr lang="en-US" altLang="ko-KR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. 2021</a:t>
            </a:r>
            <a:r>
              <a:rPr lang="ko-KR" altLang="en-US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학년도 </a:t>
            </a:r>
            <a:r>
              <a:rPr lang="en-US" altLang="ko-KR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RC/</a:t>
            </a:r>
            <a:r>
              <a:rPr lang="ko-KR" altLang="en-US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멘토</a:t>
            </a:r>
            <a:r>
              <a:rPr lang="en-US" altLang="ko-KR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 </a:t>
            </a:r>
            <a:r>
              <a:rPr lang="ko-KR" altLang="en-US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장학급 지급 내규</a:t>
            </a:r>
            <a:r>
              <a:rPr lang="en-US" altLang="ko-KR" sz="1000" kern="0">
                <a:solidFill>
                  <a:srgbClr val="000000"/>
                </a:solidFill>
                <a:latin typeface="나눔스퀘어"/>
                <a:ea typeface="나눔스퀘어"/>
                <a:cs typeface="함초롬바탕"/>
              </a:rPr>
              <a:t>] </a:t>
            </a:r>
            <a:endParaRPr lang="ko-KR" altLang="en-US" sz="1000" b="0" kern="0" spc="0">
              <a:solidFill>
                <a:srgbClr val="000000"/>
              </a:solidFill>
              <a:effectLst/>
              <a:latin typeface="나눔스퀘어"/>
              <a:ea typeface="나눔스퀘어"/>
              <a:cs typeface="함초롬바탕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F34125B-B10C-4C48-A665-7E0B1C4CDD88}" type="slidenum">
              <a:rPr lang="en-US" altLang="en-US"/>
              <a:pPr lvl="0">
                <a:defRPr/>
              </a:pPr>
              <a:t>6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483768" y="1196752"/>
            <a:ext cx="179087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ko-KR" altLang="en-US" sz="14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▣ 공통 필수 프로그램</a:t>
            </a:r>
            <a:endParaRPr lang="ko-KR" altLang="en-US" sz="1400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483768" y="1588273"/>
            <a:ext cx="6183362" cy="610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공통 필수 프로그램은 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RC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소속 모든 학생들을 대상으로 진행되는 활동으로 리더십 특강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(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명사초청 강연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),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체육대회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, RC </a:t>
            </a:r>
            <a:r>
              <a:rPr lang="ko-KR" altLang="en-US" sz="1200" dirty="0" err="1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학술제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 및 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High Table Dinner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로 구성되어 있습니다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.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anose="02030604000101010101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8448433"/>
              </p:ext>
            </p:extLst>
          </p:nvPr>
        </p:nvGraphicFramePr>
        <p:xfrm>
          <a:off x="2555776" y="2348882"/>
          <a:ext cx="6048672" cy="1149078"/>
        </p:xfrm>
        <a:graphic>
          <a:graphicData uri="http://schemas.openxmlformats.org/drawingml/2006/table">
            <a:tbl>
              <a:tblPr/>
              <a:tblGrid>
                <a:gridCol w="60486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149078">
                <a:tc>
                  <a:txBody>
                    <a:bodyPr/>
                    <a:lstStyle/>
                    <a:p>
                      <a:pPr marL="171450" marR="0" indent="-17145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4">
                            <a:lumMod val="75000"/>
                          </a:schemeClr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1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RC </a:t>
                      </a: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소속 학생 전원이 반드시 참여해야 하는 공통 필수 프로그램</a:t>
                      </a:r>
                    </a:p>
                    <a:p>
                      <a:pPr marL="171450" marR="0" indent="-17145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4">
                            <a:lumMod val="75000"/>
                          </a:schemeClr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체육대회에 참여함으로써 심신 건강 도모와 공동체 의식 함양</a:t>
                      </a:r>
                    </a:p>
                    <a:p>
                      <a:pPr marL="171450" marR="0" indent="-17145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4">
                            <a:lumMod val="75000"/>
                          </a:schemeClr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단체 활동을 통한 다양한 </a:t>
                      </a:r>
                      <a:r>
                        <a:rPr lang="ko-KR" altLang="en-US" sz="1100" b="0" kern="0" spc="0" dirty="0" err="1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학우들과의</a:t>
                      </a: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교감을 통해 타인을 이해하고 배려하는 기회 제공</a:t>
                      </a:r>
                    </a:p>
                    <a:p>
                      <a:pPr marL="171450" marR="0" indent="-17145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4">
                            <a:lumMod val="75000"/>
                          </a:schemeClr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1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RC </a:t>
                      </a:r>
                      <a:r>
                        <a:rPr lang="ko-KR" altLang="en-US" sz="1100" b="0" kern="0" spc="0" dirty="0" err="1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일원으로서의</a:t>
                      </a: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소속감과 공동체 의식 함양의 기회 제공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_x175598688" descr="EMB00000b6c3b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412776"/>
            <a:ext cx="2051720" cy="1741772"/>
          </a:xfrm>
          <a:prstGeom prst="rect">
            <a:avLst/>
          </a:prstGeom>
          <a:noFill/>
        </p:spPr>
      </p:pic>
      <p:sp>
        <p:nvSpPr>
          <p:cNvPr id="9" name="직사각형 8"/>
          <p:cNvSpPr/>
          <p:nvPr/>
        </p:nvSpPr>
        <p:spPr>
          <a:xfrm>
            <a:off x="200507" y="3139169"/>
            <a:ext cx="186571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리더십 특강</a:t>
            </a:r>
            <a:r>
              <a:rPr lang="en-US" altLang="ko-KR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명사 초청 강연</a:t>
            </a:r>
            <a:r>
              <a:rPr lang="en-US" altLang="ko-KR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  <a:endParaRPr lang="ko-KR" altLang="en-US" sz="1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>
          <a:xfrm>
            <a:off x="6732240" y="6492875"/>
            <a:ext cx="2133600" cy="365125"/>
          </a:xfrm>
        </p:spPr>
        <p:txBody>
          <a:bodyPr/>
          <a:lstStyle/>
          <a:p>
            <a:fld id="{2F34125B-B10C-4C48-A665-7E0B1C4CDD88}" type="slidenum">
              <a:rPr lang="ko-KR" altLang="en-US" smtClean="0"/>
              <a:pPr/>
              <a:t>7</a:t>
            </a:fld>
            <a:endParaRPr lang="ko-KR" altLang="en-US" dirty="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2209F591-A96E-4A3D-90B5-9175390EC988}"/>
              </a:ext>
            </a:extLst>
          </p:cNvPr>
          <p:cNvSpPr/>
          <p:nvPr/>
        </p:nvSpPr>
        <p:spPr>
          <a:xfrm>
            <a:off x="2555776" y="3910474"/>
            <a:ext cx="1790875" cy="4154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4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▣ 공통 선택</a:t>
            </a:r>
            <a:r>
              <a:rPr lang="en-US" altLang="ko-KR" sz="14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sz="14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프로그램</a:t>
            </a:r>
            <a:endParaRPr lang="ko-KR" altLang="en-US" sz="1400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C0A6A8DE-AB04-4AC1-BA54-F136419828C0}"/>
              </a:ext>
            </a:extLst>
          </p:cNvPr>
          <p:cNvSpPr/>
          <p:nvPr/>
        </p:nvSpPr>
        <p:spPr>
          <a:xfrm>
            <a:off x="2555775" y="4325972"/>
            <a:ext cx="6111355" cy="61061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공통 선택 프로그램은 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RC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소속 모든 학생들을 대상으로 진행되는 활동으로 멘토 주관 활동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, RC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도우미 활동으로 구성되어 있습니다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.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anose="02030604000101010101" pitchFamily="18" charset="-127"/>
            </a:endParaRPr>
          </a:p>
        </p:txBody>
      </p:sp>
      <p:graphicFrame>
        <p:nvGraphicFramePr>
          <p:cNvPr id="17" name="표 16">
            <a:extLst>
              <a:ext uri="{FF2B5EF4-FFF2-40B4-BE49-F238E27FC236}">
                <a16:creationId xmlns:a16="http://schemas.microsoft.com/office/drawing/2014/main" id="{61352505-1ED8-476E-B87E-4006CF343E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0973931"/>
              </p:ext>
            </p:extLst>
          </p:nvPr>
        </p:nvGraphicFramePr>
        <p:xfrm>
          <a:off x="2627784" y="5046052"/>
          <a:ext cx="5976664" cy="1191260"/>
        </p:xfrm>
        <a:graphic>
          <a:graphicData uri="http://schemas.openxmlformats.org/drawingml/2006/table">
            <a:tbl>
              <a:tblPr/>
              <a:tblGrid>
                <a:gridCol w="59766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191260">
                <a:tc>
                  <a:txBody>
                    <a:bodyPr/>
                    <a:lstStyle/>
                    <a:p>
                      <a:pPr marL="171450" marR="0" indent="-17145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4">
                            <a:lumMod val="75000"/>
                          </a:schemeClr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RC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소속 학생 전원이 선택적으로 참여해야 하는 공통 선택 프로그램</a:t>
                      </a:r>
                    </a:p>
                    <a:p>
                      <a:pPr marL="171450" marR="0" indent="-17145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4">
                            <a:lumMod val="75000"/>
                          </a:schemeClr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RC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도우미에 참여함으로써 한양의 건학 이념인 ‘사랑의 </a:t>
                      </a: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실천’을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실현할 수 있는 기회 제공</a:t>
                      </a:r>
                    </a:p>
                    <a:p>
                      <a:pPr marL="171450" marR="0" indent="-17145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4">
                            <a:lumMod val="75000"/>
                          </a:schemeClr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멘토 주관 활동을 통해 학생들이 자주적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주체적으로 활동을 계획하고 실행할 수 있는 자기주도적 활동 기회 제공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9" name="Picture 6" descr="G:\[2017-2 RC 사진]\3_활동사진(동영상)\봉사팀(RA이나영) 팀별활동\1115 B팀.jpg">
            <a:extLst>
              <a:ext uri="{FF2B5EF4-FFF2-40B4-BE49-F238E27FC236}">
                <a16:creationId xmlns:a16="http://schemas.microsoft.com/office/drawing/2014/main" id="{6DFD1EDB-1177-419B-86C1-DACDD9716B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221088"/>
            <a:ext cx="2160240" cy="1728192"/>
          </a:xfrm>
          <a:prstGeom prst="rect">
            <a:avLst/>
          </a:prstGeom>
          <a:noFill/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55A9A921-0E52-430C-97BF-C4054479EEA6}"/>
              </a:ext>
            </a:extLst>
          </p:cNvPr>
          <p:cNvSpPr/>
          <p:nvPr/>
        </p:nvSpPr>
        <p:spPr>
          <a:xfrm>
            <a:off x="72008" y="5949280"/>
            <a:ext cx="216024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000" kern="0" dirty="0" err="1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멘토</a:t>
            </a:r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주관 </a:t>
            </a:r>
            <a:r>
              <a:rPr lang="ko-KR" altLang="en-US" sz="1000" kern="0" dirty="0" err="1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팀별</a:t>
            </a:r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활동</a:t>
            </a:r>
            <a:endParaRPr lang="ko-KR" altLang="en-US" sz="1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004136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fld id="{2F34125B-B10C-4C48-A665-7E0B1C4CDD88}" type="slidenum">
              <a:rPr kumimoji="0" lang="en-US" altLang="en-US" sz="1200" b="0" i="0" u="none" strike="noStrike" kern="1200" cap="none" spc="0" normalizeH="0" baseline="0"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나눔스퀘어"/>
                <a:ea typeface="나눔스퀘어"/>
                <a:cs typeface="+mn-cs"/>
              </a:rPr>
              <a:pPr marL="0" marR="0" lvl="0" indent="0" algn="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t>8</a:t>
            </a:fld>
            <a:endParaRPr kumimoji="0" lang="en-US" altLang="en-US" sz="1200" b="0" i="0" u="none" strike="noStrike" kern="1200" cap="none" spc="0" normalizeH="0" baseline="0"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나눔스퀘어"/>
              <a:ea typeface="나눔스퀘어"/>
              <a:cs typeface="+mn-cs"/>
            </a:endParaRPr>
          </a:p>
        </p:txBody>
      </p:sp>
      <p:graphicFrame>
        <p:nvGraphicFramePr>
          <p:cNvPr id="6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2567788"/>
              </p:ext>
            </p:extLst>
          </p:nvPr>
        </p:nvGraphicFramePr>
        <p:xfrm>
          <a:off x="897004" y="1700808"/>
          <a:ext cx="7349991" cy="274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99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900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499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774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40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주차</a:t>
                      </a:r>
                      <a:endParaRPr lang="ko-KR" altLang="en-US" sz="140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40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특강명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40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강사</a:t>
                      </a:r>
                      <a:endParaRPr lang="ko-KR" altLang="en-US" sz="140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774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400">
                          <a:solidFill>
                            <a:schemeClr val="tx1"/>
                          </a:solidFill>
                          <a:latin typeface="+mj-lt"/>
                        </a:rPr>
                        <a:t>1</a:t>
                      </a:r>
                      <a:endParaRPr lang="ko-KR" altLang="en-US" sz="140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400">
                          <a:solidFill>
                            <a:schemeClr val="tx1"/>
                          </a:solidFill>
                          <a:latin typeface="+mj-lt"/>
                        </a:rPr>
                        <a:t>Orientation</a:t>
                      </a:r>
                      <a:endParaRPr lang="ko-KR" altLang="en-US" sz="140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400">
                          <a:solidFill>
                            <a:schemeClr val="tx1"/>
                          </a:solidFill>
                          <a:latin typeface="+mj-lt"/>
                        </a:rPr>
                        <a:t>문선경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774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400">
                          <a:solidFill>
                            <a:schemeClr val="tx1"/>
                          </a:solidFill>
                          <a:latin typeface="+mj-lt"/>
                        </a:rPr>
                        <a:t>2</a:t>
                      </a:r>
                      <a:endParaRPr lang="ko-KR" altLang="en-US" sz="140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j-lt"/>
                        </a:rPr>
                        <a:t>MBTI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400">
                          <a:solidFill>
                            <a:schemeClr val="tx1"/>
                          </a:solidFill>
                          <a:latin typeface="+mj-lt"/>
                        </a:rPr>
                        <a:t>박효서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774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j-lt"/>
                        </a:rPr>
                        <a:t>3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400" dirty="0" err="1">
                          <a:solidFill>
                            <a:schemeClr val="tx1"/>
                          </a:solidFill>
                          <a:latin typeface="+mj-lt"/>
                        </a:rPr>
                        <a:t>Untact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j-lt"/>
                        </a:rPr>
                        <a:t> 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j-lt"/>
                        </a:rPr>
                        <a:t>방탈출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j-lt"/>
                        </a:rPr>
                        <a:t>-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774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j-lt"/>
                        </a:rPr>
                        <a:t>4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대학생으로서 바람직한 미래 설계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이성준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774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j-lt"/>
                        </a:rPr>
                        <a:t>5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21</a:t>
                      </a: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세기 리더십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김상진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581289"/>
                  </a:ext>
                </a:extLst>
              </a:tr>
              <a:tr h="27774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j-lt"/>
                        </a:rPr>
                        <a:t>6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대학생 정신건강 교육 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우울증 예방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’</a:t>
                      </a:r>
                      <a:endParaRPr lang="ko-KR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김은지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774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j-lt"/>
                        </a:rPr>
                        <a:t>7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400">
                          <a:solidFill>
                            <a:schemeClr val="tx1"/>
                          </a:solidFill>
                          <a:latin typeface="+mj-lt"/>
                        </a:rPr>
                        <a:t>스포츠와 삶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400">
                          <a:solidFill>
                            <a:schemeClr val="tx1"/>
                          </a:solidFill>
                          <a:latin typeface="+mj-lt"/>
                        </a:rPr>
                        <a:t>박범영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774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400">
                          <a:solidFill>
                            <a:schemeClr val="tx1"/>
                          </a:solidFill>
                          <a:latin typeface="+mj-lt"/>
                        </a:rPr>
                        <a:t>8</a:t>
                      </a:r>
                      <a:endParaRPr lang="ko-KR" altLang="en-US" sz="140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젠더 감수성 훈련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김미옥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467544" y="5013176"/>
          <a:ext cx="8388933" cy="1097725"/>
        </p:xfrm>
        <a:graphic>
          <a:graphicData uri="http://schemas.openxmlformats.org/drawingml/2006/table">
            <a:tbl>
              <a:tblPr/>
              <a:tblGrid>
                <a:gridCol w="83889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936104">
                <a:tc>
                  <a:txBody>
                    <a:bodyPr/>
                    <a:lstStyle/>
                    <a:p>
                      <a:pPr marL="171450" indent="-171450">
                        <a:lnSpc>
                          <a:spcPct val="150000"/>
                        </a:lnSpc>
                        <a:buFont typeface="Arial"/>
                        <a:buChar char="•"/>
                        <a:defRPr/>
                      </a:pPr>
                      <a:r>
                        <a:rPr lang="ko-KR" altLang="en-US" sz="1200"/>
                        <a:t>특강 수강 후</a:t>
                      </a:r>
                      <a:r>
                        <a:rPr lang="en-US" altLang="ko-KR" sz="1200"/>
                        <a:t>,</a:t>
                      </a:r>
                      <a:r>
                        <a:rPr lang="ko-KR" altLang="en-US" sz="1200"/>
                        <a:t> 감상문은 </a:t>
                      </a:r>
                      <a:r>
                        <a:rPr lang="en-US" altLang="ko-KR" sz="1200"/>
                        <a:t>HYLU-E </a:t>
                      </a:r>
                      <a:r>
                        <a:rPr lang="ko-KR" altLang="en-US" sz="1200"/>
                        <a:t>과제제출 게시판에 제출</a:t>
                      </a:r>
                    </a:p>
                    <a:p>
                      <a:pPr marL="171450" marR="0" lvl="0" indent="-17145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Char char="•"/>
                        <a:defRPr/>
                      </a:pPr>
                      <a:r>
                        <a:rPr lang="ko-KR" altLang="en-US" sz="1200"/>
                        <a:t>특강 출석인정 기간 및 감상문 제출 기간은 일주일 </a:t>
                      </a:r>
                      <a:r>
                        <a:rPr lang="en-US" altLang="ko-KR" sz="1200"/>
                        <a:t>(</a:t>
                      </a:r>
                      <a:r>
                        <a:rPr lang="ko-KR" altLang="en-US" sz="1200"/>
                        <a:t>강의 오픈 당일 오전 </a:t>
                      </a:r>
                      <a:r>
                        <a:rPr lang="en-US" altLang="ko-KR" sz="1200"/>
                        <a:t>9</a:t>
                      </a:r>
                      <a:r>
                        <a:rPr lang="ko-KR" altLang="en-US" sz="1200"/>
                        <a:t>시 </a:t>
                      </a:r>
                      <a:r>
                        <a:rPr lang="en-US" altLang="ko-KR" sz="1200"/>
                        <a:t>~ </a:t>
                      </a:r>
                      <a:r>
                        <a:rPr lang="ko-KR" altLang="en-US" sz="1200"/>
                        <a:t>마감일 오후 </a:t>
                      </a:r>
                      <a:r>
                        <a:rPr lang="en-US" altLang="ko-KR" sz="1200"/>
                        <a:t>12</a:t>
                      </a:r>
                      <a:r>
                        <a:rPr lang="ko-KR" altLang="en-US" sz="1200"/>
                        <a:t>시</a:t>
                      </a:r>
                      <a:r>
                        <a:rPr lang="en-US" altLang="ko-KR" sz="1200"/>
                        <a:t>) </a:t>
                      </a:r>
                    </a:p>
                    <a:p>
                      <a:pPr marL="171450" indent="-171450">
                        <a:lnSpc>
                          <a:spcPct val="150000"/>
                        </a:lnSpc>
                        <a:buFont typeface="Arial"/>
                        <a:buChar char="•"/>
                        <a:defRPr/>
                      </a:pPr>
                      <a:r>
                        <a:rPr lang="ko-KR" altLang="en-US" sz="1200"/>
                        <a:t>우수 감상문 선정을 통해 추후 시상 예정</a:t>
                      </a:r>
                    </a:p>
                    <a:p>
                      <a:pPr marL="171450" indent="-171450">
                        <a:lnSpc>
                          <a:spcPct val="150000"/>
                        </a:lnSpc>
                        <a:buFont typeface="Arial"/>
                        <a:buChar char="•"/>
                        <a:defRPr/>
                      </a:pPr>
                      <a:r>
                        <a:rPr lang="ko-KR" altLang="en-US" sz="1200"/>
                        <a:t>세부 일정은 일정안내 페이지에서 확인가능</a:t>
                      </a:r>
                      <a:endParaRPr lang="en-US" altLang="ko-KR" sz="1200"/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966085" y="1052736"/>
            <a:ext cx="3192780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ko-KR" altLang="en-US" sz="1600" b="0" i="0" u="none" strike="noStrike" kern="1200" cap="none" spc="0" normalizeH="0" baseline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함초롬바탕"/>
              </a:rPr>
              <a:t>▣ </a:t>
            </a:r>
            <a:r>
              <a:rPr kumimoji="0" lang="en-US" altLang="ko-KR" sz="1600" b="0" i="0" u="none" strike="noStrike" kern="1200" cap="none" spc="0" normalizeH="0" baseline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함초롬바탕"/>
              </a:rPr>
              <a:t>2021</a:t>
            </a:r>
            <a:r>
              <a:rPr kumimoji="0" lang="ko-KR" altLang="en-US" sz="1600" b="0" i="0" u="none" strike="noStrike" kern="1200" cap="none" spc="0" normalizeH="0" baseline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함초롬바탕"/>
              </a:rPr>
              <a:t>학년도 </a:t>
            </a:r>
            <a:r>
              <a:rPr kumimoji="0" lang="en-US" altLang="ko-KR" sz="1600" b="0" i="0" u="none" strike="noStrike" kern="1200" cap="none" spc="0" normalizeH="0" baseline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함초롬바탕"/>
              </a:rPr>
              <a:t>RC </a:t>
            </a:r>
            <a:r>
              <a:rPr kumimoji="0" lang="ko-KR" altLang="en-US" sz="1600" b="0" i="0" u="none" strike="noStrike" kern="1200" cap="none" spc="0" normalizeH="0" baseline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함초롬바탕"/>
              </a:rPr>
              <a:t>특강 세부 안내</a:t>
            </a:r>
            <a:endParaRPr kumimoji="0" lang="ko-KR" altLang="en-US" sz="1600" b="0" i="0" u="none" strike="noStrike" kern="1200" cap="none" spc="0" normalizeH="0" baseline="0">
              <a:solidFill>
                <a:prstClr val="black"/>
              </a:solidFill>
              <a:latin typeface="나눔스퀘어 ExtraBold"/>
              <a:ea typeface="나눔스퀘어 ExtraBold"/>
              <a:cs typeface="함초롬바탕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511947" y="2389230"/>
            <a:ext cx="19880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ko-KR" altLang="en-US" sz="14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▣ 자율 선택</a:t>
            </a:r>
            <a:r>
              <a:rPr lang="en-US" altLang="ko-KR" sz="14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sz="14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프로그램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2555776" y="2782669"/>
            <a:ext cx="60768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자율 선택 프로그램은 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RC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소속 학생 중 희망자를 대상으로 진행하는 활동으로 언어 카페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(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영어카페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/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중국어카페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),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일회성 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Activity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로 구성되어 있습니다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.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anose="02030604000101010101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7003201"/>
              </p:ext>
            </p:extLst>
          </p:nvPr>
        </p:nvGraphicFramePr>
        <p:xfrm>
          <a:off x="2511947" y="3519306"/>
          <a:ext cx="6384885" cy="1340358"/>
        </p:xfrm>
        <a:graphic>
          <a:graphicData uri="http://schemas.openxmlformats.org/drawingml/2006/table">
            <a:tbl>
              <a:tblPr/>
              <a:tblGrid>
                <a:gridCol w="63848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978878">
                <a:tc>
                  <a:txBody>
                    <a:bodyPr/>
                    <a:lstStyle/>
                    <a:p>
                      <a:pPr marL="171450" marR="0" indent="-17145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4">
                            <a:lumMod val="75000"/>
                          </a:schemeClr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RC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소속 학생 중 희망자들이 자율적으로 참여하는 자율 선택 프로그램</a:t>
                      </a:r>
                    </a:p>
                    <a:p>
                      <a:pPr marL="171450" marR="0" indent="-17145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4">
                            <a:lumMod val="75000"/>
                          </a:schemeClr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언어카페를 통해 원어민 강사와 듣기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/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말하기를 통해 글로벌 커뮤니케이션 능력 향상의 기회 제공</a:t>
                      </a:r>
                    </a:p>
                    <a:p>
                      <a:pPr marL="171450" marR="0" indent="-17145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4">
                            <a:lumMod val="75000"/>
                          </a:schemeClr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비누 만들기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, </a:t>
                      </a: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무드등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만들기 등 학생들이 스스로 관심을 가진 분야에 대해 참여할 수 있도록 다양한 일회성 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Activity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를 제공</a:t>
                      </a:r>
                      <a:endParaRPr lang="en-US" altLang="ko-KR" sz="110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marL="171450" marR="0" indent="-17145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4">
                            <a:lumMod val="75000"/>
                          </a:schemeClr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회성 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Activity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설문조사 참여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Picture 5" descr="G:\[2017-1 RC 사진]\RC_사진_제휘\RC 언어카페\20170501 언어카페\_DSC35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152" y="2708920"/>
            <a:ext cx="2160240" cy="1728192"/>
          </a:xfrm>
          <a:prstGeom prst="rect">
            <a:avLst/>
          </a:prstGeom>
          <a:noFill/>
        </p:spPr>
      </p:pic>
      <p:sp>
        <p:nvSpPr>
          <p:cNvPr id="9" name="직사각형 8"/>
          <p:cNvSpPr/>
          <p:nvPr/>
        </p:nvSpPr>
        <p:spPr>
          <a:xfrm>
            <a:off x="103152" y="4577249"/>
            <a:ext cx="216024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언어카페</a:t>
            </a:r>
            <a:r>
              <a:rPr lang="en-US" altLang="ko-KR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영어</a:t>
            </a:r>
            <a:r>
              <a:rPr lang="en-US" altLang="ko-KR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활동</a:t>
            </a:r>
            <a:endParaRPr lang="ko-KR" altLang="en-US" sz="1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>
          <a:xfrm>
            <a:off x="6588224" y="5877272"/>
            <a:ext cx="2133600" cy="365125"/>
          </a:xfrm>
        </p:spPr>
        <p:txBody>
          <a:bodyPr/>
          <a:lstStyle/>
          <a:p>
            <a:fld id="{2F34125B-B10C-4C48-A665-7E0B1C4CDD88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7800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10</a:t>
            </a:fld>
            <a:endParaRPr lang="ko-KR" altLang="en-US" dirty="0"/>
          </a:p>
        </p:txBody>
      </p:sp>
      <p:pic>
        <p:nvPicPr>
          <p:cNvPr id="14" name="Picture 5" descr="G:\[2017-2 RC 사진]\3_활동사진(동영상)\독서토론\20171031_200707.jpg">
            <a:extLst>
              <a:ext uri="{FF2B5EF4-FFF2-40B4-BE49-F238E27FC236}">
                <a16:creationId xmlns:a16="http://schemas.microsoft.com/office/drawing/2014/main" id="{1E095410-94C5-4660-8525-A90B7D9A8C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800" y="2684618"/>
            <a:ext cx="2160240" cy="1728192"/>
          </a:xfrm>
          <a:prstGeom prst="rect">
            <a:avLst/>
          </a:prstGeom>
          <a:noFill/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9CEDB031-D32E-4808-B1FC-D7B50DD86599}"/>
              </a:ext>
            </a:extLst>
          </p:cNvPr>
          <p:cNvSpPr/>
          <p:nvPr/>
        </p:nvSpPr>
        <p:spPr>
          <a:xfrm>
            <a:off x="98800" y="4550931"/>
            <a:ext cx="216024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다양한 토론</a:t>
            </a:r>
            <a:endParaRPr lang="ko-KR" altLang="en-US" sz="1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931FD0BC-F53E-466D-9538-A8418CE2BE58}"/>
              </a:ext>
            </a:extLst>
          </p:cNvPr>
          <p:cNvSpPr/>
          <p:nvPr/>
        </p:nvSpPr>
        <p:spPr>
          <a:xfrm>
            <a:off x="2507595" y="2647865"/>
            <a:ext cx="6120680" cy="8876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개인 선택 프로그램은 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RC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소속 모든 학생들을 대상으로 진행하는 활동으로 문화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·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예술 및 인문학적 감수성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취미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크래프트 제작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스포츠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봉사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창의적 지성 등 다양한 인성 분야의 개인 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Activity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와 토론 활동으로 구성되어 있습니다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.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anose="02030604000101010101" pitchFamily="18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06582BF-E327-47F4-92C8-491130D82F70}"/>
              </a:ext>
            </a:extLst>
          </p:cNvPr>
          <p:cNvSpPr/>
          <p:nvPr/>
        </p:nvSpPr>
        <p:spPr>
          <a:xfrm>
            <a:off x="2511947" y="2340088"/>
            <a:ext cx="19880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ko-KR" altLang="en-US" sz="14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▣ 개인 선택</a:t>
            </a:r>
            <a:r>
              <a:rPr lang="en-US" altLang="ko-KR" sz="14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sz="14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프로그램</a:t>
            </a:r>
          </a:p>
        </p:txBody>
      </p:sp>
      <p:graphicFrame>
        <p:nvGraphicFramePr>
          <p:cNvPr id="17" name="표 16">
            <a:extLst>
              <a:ext uri="{FF2B5EF4-FFF2-40B4-BE49-F238E27FC236}">
                <a16:creationId xmlns:a16="http://schemas.microsoft.com/office/drawing/2014/main" id="{C2B56395-2C96-4C70-AB64-E49EDE10C8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0265872"/>
              </p:ext>
            </p:extLst>
          </p:nvPr>
        </p:nvGraphicFramePr>
        <p:xfrm>
          <a:off x="2551424" y="3664721"/>
          <a:ext cx="6341056" cy="1276447"/>
        </p:xfrm>
        <a:graphic>
          <a:graphicData uri="http://schemas.openxmlformats.org/drawingml/2006/table">
            <a:tbl>
              <a:tblPr/>
              <a:tblGrid>
                <a:gridCol w="63410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276447">
                <a:tc>
                  <a:txBody>
                    <a:bodyPr/>
                    <a:lstStyle/>
                    <a:p>
                      <a:pPr marL="171450" marR="0" indent="-17145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4">
                            <a:lumMod val="75000"/>
                          </a:schemeClr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RC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소속 학생들이 개인 혹은 팀 별로 활동하는 선택 프로그램</a:t>
                      </a:r>
                    </a:p>
                    <a:p>
                      <a:pPr marL="171450" marR="0" indent="-17145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4">
                            <a:lumMod val="75000"/>
                          </a:schemeClr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다양한 분야의 프로그램을 통해 인성을 함양하고 글로벌 사회에서 요구하는 겸손한 인성을 갖춘 인재로 성장할 수 있는 기회 제공</a:t>
                      </a:r>
                    </a:p>
                    <a:p>
                      <a:pPr marL="171450" marR="0" indent="-17145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4">
                            <a:lumMod val="75000"/>
                          </a:schemeClr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다양한 분야의 프로그램을 통해 자기계발 및 여가 개발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진로탐색 등의 기회 제공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30088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0479545"/>
              </p:ext>
            </p:extLst>
          </p:nvPr>
        </p:nvGraphicFramePr>
        <p:xfrm>
          <a:off x="611560" y="2708920"/>
          <a:ext cx="7848871" cy="1834998"/>
        </p:xfrm>
        <a:graphic>
          <a:graphicData uri="http://schemas.openxmlformats.org/drawingml/2006/table">
            <a:tbl>
              <a:tblPr/>
              <a:tblGrid>
                <a:gridCol w="51125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40159">
                  <a:extLst>
                    <a:ext uri="{9D8B030D-6E8A-4147-A177-3AD203B41FA5}">
                      <a16:colId xmlns:a16="http://schemas.microsoft.com/office/drawing/2014/main" val="532423734"/>
                    </a:ext>
                  </a:extLst>
                </a:gridCol>
              </a:tblGrid>
              <a:tr h="24601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토론 주제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1686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일시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1686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포인트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1686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724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4</a:t>
                      </a: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차 산업혁명과 대학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매주 목요일</a:t>
                      </a:r>
                      <a:endParaRPr lang="en-US" altLang="ko-KR" sz="1200" b="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오후 </a:t>
                      </a:r>
                      <a:endParaRPr lang="en-US" altLang="ko-KR" sz="1200" b="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(7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시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-8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시 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30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분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)</a:t>
                      </a:r>
                      <a:endParaRPr lang="ko-KR" altLang="en-US" sz="1200" b="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4 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포인트 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/ 1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 </a:t>
                      </a:r>
                      <a:endParaRPr lang="en-US" altLang="ko-KR" sz="1200" b="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(5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참여시</a:t>
                      </a:r>
                      <a:endParaRPr lang="en-US" altLang="ko-KR" sz="1200" b="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20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포인트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)</a:t>
                      </a:r>
                      <a:endParaRPr lang="ko-KR" altLang="en-US" sz="1200" b="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724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일본문화</a:t>
                      </a:r>
                      <a:endParaRPr lang="en-US" altLang="ko-KR" sz="1100" b="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4617663"/>
                  </a:ext>
                </a:extLst>
              </a:tr>
              <a:tr h="3972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The outer circle </a:t>
                      </a: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에서 차지하는 영어의 위치</a:t>
                      </a:r>
                      <a:r>
                        <a:rPr lang="en-US" altLang="ko-KR" sz="1100" b="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,</a:t>
                      </a: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 기능에 대한 고찰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200" b="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9192296"/>
                  </a:ext>
                </a:extLst>
              </a:tr>
              <a:tr h="3972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0" spc="0" dirty="0" err="1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자아탐구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3059832" y="1988840"/>
            <a:ext cx="2730235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base" latinLnBrk="0"/>
            <a:r>
              <a:rPr lang="ko-KR" altLang="en-US" sz="1600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▣ 토론활동 주제 세부 안내</a:t>
            </a:r>
            <a:endParaRPr lang="en-US" altLang="ko-KR" sz="1600" dirty="0">
              <a:latin typeface="나눔스퀘어 ExtraBold" panose="020B0600000101010101" pitchFamily="50" charset="-127"/>
              <a:ea typeface="나눔스퀘어 ExtraBold" panose="020B0600000101010101" pitchFamily="50" charset="-127"/>
              <a:cs typeface="함초롬바탕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3470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2" descr="C:\Users\user\Desktop\스탭회의\수정한양대기숙사홈페이지메인화면\1번.jp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-108520" y="908720"/>
            <a:ext cx="9144000" cy="5750659"/>
          </a:xfrm>
          <a:prstGeom prst="rect">
            <a:avLst/>
          </a:prstGeom>
          <a:noFill/>
        </p:spPr>
      </p:pic>
      <p:sp>
        <p:nvSpPr>
          <p:cNvPr id="28" name="직사각형 27"/>
          <p:cNvSpPr/>
          <p:nvPr/>
        </p:nvSpPr>
        <p:spPr>
          <a:xfrm>
            <a:off x="899592" y="3212976"/>
            <a:ext cx="7104511" cy="59304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400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2. RC </a:t>
            </a:r>
            <a:r>
              <a:rPr lang="ko-KR" altLang="en-US" sz="2400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프로그램  일정 안내</a:t>
            </a:r>
            <a:endParaRPr lang="en-US" altLang="ko-KR" sz="2400" b="1" dirty="0">
              <a:ln>
                <a:solidFill>
                  <a:schemeClr val="bg1">
                    <a:alpha val="16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함초롬바탕" pitchFamily="18" charset="-127"/>
            </a:endParaRPr>
          </a:p>
        </p:txBody>
      </p:sp>
      <p:sp>
        <p:nvSpPr>
          <p:cNvPr id="4" name="슬라이드 번호 개체 틀 4">
            <a:extLst>
              <a:ext uri="{FF2B5EF4-FFF2-40B4-BE49-F238E27FC236}">
                <a16:creationId xmlns:a16="http://schemas.microsoft.com/office/drawing/2014/main" id="{E2654C30-D0DD-4A85-8B59-2DCEA5690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8"/>
            <a:ext cx="2133600" cy="365125"/>
          </a:xfrm>
        </p:spPr>
        <p:txBody>
          <a:bodyPr/>
          <a:lstStyle/>
          <a:p>
            <a:pPr lvl="0">
              <a:defRPr/>
            </a:pPr>
            <a:fld id="{2F34125B-B10C-4C48-A665-7E0B1C4CDD88}" type="slidenum">
              <a:rPr lang="en-US" altLang="en-US"/>
              <a:pPr lvl="0">
                <a:defRPr/>
              </a:pPr>
              <a:t>12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483708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2775601" y="929043"/>
            <a:ext cx="3507089" cy="4501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1600">
                <a:latin typeface="나눔스퀘어 ExtraBold"/>
                <a:ea typeface="나눔스퀘어 ExtraBold"/>
                <a:cs typeface="Tahoma"/>
              </a:rPr>
              <a:t>▣ 2021</a:t>
            </a:r>
            <a:r>
              <a:rPr kumimoji="1" lang="ko-KR" altLang="en-US" sz="1600">
                <a:latin typeface="나눔스퀘어 ExtraBold"/>
                <a:ea typeface="나눔스퀘어 ExtraBold"/>
                <a:cs typeface="Tahoma"/>
              </a:rPr>
              <a:t>학년도 </a:t>
            </a:r>
            <a:r>
              <a:rPr kumimoji="1" lang="en-US" altLang="ko-KR" sz="1600">
                <a:latin typeface="나눔스퀘어 ExtraBold"/>
                <a:ea typeface="나눔스퀘어 ExtraBold"/>
                <a:cs typeface="Tahoma"/>
              </a:rPr>
              <a:t>1</a:t>
            </a:r>
            <a:r>
              <a:rPr kumimoji="1" lang="ko-KR" altLang="en-US" sz="1600">
                <a:latin typeface="나눔스퀘어 ExtraBold"/>
                <a:ea typeface="나눔스퀘어 ExtraBold"/>
                <a:cs typeface="Tahoma"/>
              </a:rPr>
              <a:t>학기 </a:t>
            </a:r>
            <a:r>
              <a:rPr kumimoji="1" lang="en-US" altLang="ko-KR" sz="1600">
                <a:latin typeface="나눔스퀘어 ExtraBold"/>
                <a:ea typeface="나눔스퀘어 ExtraBold"/>
                <a:cs typeface="Tahoma"/>
              </a:rPr>
              <a:t>RC </a:t>
            </a:r>
            <a:r>
              <a:rPr kumimoji="1" lang="ko-KR" altLang="en-US" sz="1600">
                <a:latin typeface="나눔스퀘어 ExtraBold"/>
                <a:ea typeface="나눔스퀘어 ExtraBold"/>
                <a:cs typeface="Tahoma"/>
              </a:rPr>
              <a:t>교육 일정표</a:t>
            </a:r>
            <a:endParaRPr kumimoji="1" lang="en-US" altLang="ko-KR" sz="1600">
              <a:latin typeface="나눔스퀘어 ExtraBold"/>
              <a:ea typeface="나눔스퀘어 ExtraBold"/>
              <a:cs typeface="Tahom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95936" y="1403484"/>
            <a:ext cx="11521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>
                <a:latin typeface="나눔스퀘어 ExtraBold"/>
                <a:ea typeface="나눔스퀘어 ExtraBold"/>
              </a:rPr>
              <a:t>3</a:t>
            </a:r>
            <a:r>
              <a:rPr lang="ko-KR" altLang="en-US">
                <a:latin typeface="나눔스퀘어 ExtraBold"/>
                <a:ea typeface="나눔스퀘어 ExtraBold"/>
              </a:rPr>
              <a:t>월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F34125B-B10C-4C48-A665-7E0B1C4CDD88}" type="slidenum">
              <a:rPr lang="en-US" altLang="en-US"/>
              <a:pPr lvl="0">
                <a:defRPr/>
              </a:pPr>
              <a:t>13</a:t>
            </a:fld>
            <a:endParaRPr lang="en-US" altLang="en-US"/>
          </a:p>
        </p:txBody>
      </p:sp>
      <p:graphicFrame>
        <p:nvGraphicFramePr>
          <p:cNvPr id="2" name="표 1"/>
          <p:cNvGraphicFramePr>
            <a:graphicFrameLocks noGrp="1"/>
          </p:cNvGraphicFramePr>
          <p:nvPr/>
        </p:nvGraphicFramePr>
        <p:xfrm>
          <a:off x="462373" y="1988840"/>
          <a:ext cx="8219253" cy="4067293"/>
        </p:xfrm>
        <a:graphic>
          <a:graphicData uri="http://schemas.openxmlformats.org/drawingml/2006/table">
            <a:tbl>
              <a:tblPr/>
              <a:tblGrid>
                <a:gridCol w="11741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41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41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41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41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7417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7417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88603"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토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5738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 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5738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 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 </a:t>
                      </a:r>
                    </a:p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 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 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5738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 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17 </a:t>
                      </a:r>
                    </a:p>
                    <a:p>
                      <a:pPr marL="0" marR="0" lvl="0" indent="0" algn="l" defTabSz="914400" rtl="0" eaLnBrk="1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OT</a:t>
                      </a: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19 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55738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21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22 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23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24 </a:t>
                      </a:r>
                    </a:p>
                    <a:p>
                      <a:pPr marL="0" marR="0" lvl="0" indent="0" algn="l" defTabSz="914400" rtl="0" eaLnBrk="1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MBTI </a:t>
                      </a: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분석</a:t>
                      </a: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25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26 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27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55738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28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29 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 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31 </a:t>
                      </a:r>
                    </a:p>
                    <a:p>
                      <a:pPr marL="0" marR="0" lvl="0" indent="0" algn="l" defTabSz="914400" rtl="0" eaLnBrk="1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언텍트골든벨</a:t>
                      </a: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851920" y="4509120"/>
            <a:ext cx="1368152" cy="864096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-180528" y="908720"/>
            <a:ext cx="2592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2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*MBTI </a:t>
            </a:r>
            <a:r>
              <a:rPr lang="ko-KR" altLang="en-US" sz="2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검사 안내</a:t>
            </a:r>
            <a:endParaRPr lang="ko-KR" altLang="en-US" sz="2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268760"/>
            <a:ext cx="3346399" cy="487583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979712" y="2708920"/>
            <a:ext cx="936104" cy="2880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5936" y="1916832"/>
            <a:ext cx="4862125" cy="79208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572000" y="2348880"/>
            <a:ext cx="1656184" cy="432048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51520" y="155679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1)</a:t>
            </a:r>
            <a:endParaRPr lang="ko-KR" alt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491880" y="155679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2)</a:t>
            </a:r>
            <a:endParaRPr lang="ko-KR" alt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563888" y="321297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3)</a:t>
            </a:r>
            <a:endParaRPr lang="ko-KR" altLang="en-US" b="1" dirty="0"/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7944" y="3140968"/>
            <a:ext cx="4032448" cy="3280726"/>
          </a:xfrm>
          <a:prstGeom prst="rect">
            <a:avLst/>
          </a:prstGeom>
        </p:spPr>
      </p:pic>
      <p:sp>
        <p:nvSpPr>
          <p:cNvPr id="17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53200" y="6356358"/>
            <a:ext cx="2133600" cy="365125"/>
          </a:xfrm>
        </p:spPr>
        <p:txBody>
          <a:bodyPr/>
          <a:lstStyle/>
          <a:p>
            <a:pPr lvl="0">
              <a:defRPr/>
            </a:pPr>
            <a:fld id="{2F34125B-B10C-4C48-A665-7E0B1C4CDD88}" type="slidenum">
              <a:rPr lang="en-US" altLang="en-US"/>
              <a:pPr lvl="0">
                <a:defRPr/>
              </a:pPr>
              <a:t>14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606896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2775601" y="929043"/>
            <a:ext cx="3507088" cy="4501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1600">
                <a:latin typeface="나눔스퀘어 ExtraBold"/>
                <a:ea typeface="나눔스퀘어 ExtraBold"/>
                <a:cs typeface="Tahoma"/>
              </a:rPr>
              <a:t>▣ 2021</a:t>
            </a:r>
            <a:r>
              <a:rPr kumimoji="1" lang="ko-KR" altLang="en-US" sz="1600">
                <a:latin typeface="나눔스퀘어 ExtraBold"/>
                <a:ea typeface="나눔스퀘어 ExtraBold"/>
                <a:cs typeface="Tahoma"/>
              </a:rPr>
              <a:t>학년도 </a:t>
            </a:r>
            <a:r>
              <a:rPr kumimoji="1" lang="en-US" altLang="ko-KR" sz="1600">
                <a:latin typeface="나눔스퀘어 ExtraBold"/>
                <a:ea typeface="나눔스퀘어 ExtraBold"/>
                <a:cs typeface="Tahoma"/>
              </a:rPr>
              <a:t>1</a:t>
            </a:r>
            <a:r>
              <a:rPr kumimoji="1" lang="ko-KR" altLang="en-US" sz="1600">
                <a:latin typeface="나눔스퀘어 ExtraBold"/>
                <a:ea typeface="나눔스퀘어 ExtraBold"/>
                <a:cs typeface="Tahoma"/>
              </a:rPr>
              <a:t>학기 </a:t>
            </a:r>
            <a:r>
              <a:rPr kumimoji="1" lang="en-US" altLang="ko-KR" sz="1600">
                <a:latin typeface="나눔스퀘어 ExtraBold"/>
                <a:ea typeface="나눔스퀘어 ExtraBold"/>
                <a:cs typeface="Tahoma"/>
              </a:rPr>
              <a:t>RC </a:t>
            </a:r>
            <a:r>
              <a:rPr kumimoji="1" lang="ko-KR" altLang="en-US" sz="1600">
                <a:latin typeface="나눔스퀘어 ExtraBold"/>
                <a:ea typeface="나눔스퀘어 ExtraBold"/>
                <a:cs typeface="Tahoma"/>
              </a:rPr>
              <a:t>교육 일정표</a:t>
            </a:r>
            <a:endParaRPr kumimoji="1" lang="en-US" altLang="ko-KR" sz="1600">
              <a:latin typeface="나눔스퀘어 ExtraBold"/>
              <a:ea typeface="나눔스퀘어 ExtraBold"/>
              <a:cs typeface="Tahom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95936" y="1403484"/>
            <a:ext cx="11521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>
                <a:latin typeface="나눔스퀘어 ExtraBold"/>
                <a:ea typeface="나눔스퀘어 ExtraBold"/>
              </a:rPr>
              <a:t>4</a:t>
            </a:r>
            <a:r>
              <a:rPr lang="ko-KR" altLang="en-US">
                <a:latin typeface="나눔스퀘어 ExtraBold"/>
                <a:ea typeface="나눔스퀘어 ExtraBold"/>
              </a:rPr>
              <a:t>월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F34125B-B10C-4C48-A665-7E0B1C4CDD88}" type="slidenum">
              <a:rPr lang="en-US" altLang="en-US"/>
              <a:pPr lvl="0">
                <a:defRPr/>
              </a:pPr>
              <a:t>15</a:t>
            </a:fld>
            <a:endParaRPr lang="en-US" altLang="en-US" dirty="0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0295204"/>
              </p:ext>
            </p:extLst>
          </p:nvPr>
        </p:nvGraphicFramePr>
        <p:xfrm>
          <a:off x="462086" y="1988840"/>
          <a:ext cx="8219827" cy="4112116"/>
        </p:xfrm>
        <a:graphic>
          <a:graphicData uri="http://schemas.openxmlformats.org/drawingml/2006/table">
            <a:tbl>
              <a:tblPr/>
              <a:tblGrid>
                <a:gridCol w="11742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42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42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42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426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7426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7426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28106"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토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7514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 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9947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 </a:t>
                      </a:r>
                    </a:p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식목행사</a:t>
                      </a:r>
                    </a:p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예정</a:t>
                      </a: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 </a:t>
                      </a:r>
                    </a:p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리더십 특강</a:t>
                      </a: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 </a:t>
                      </a:r>
                    </a:p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토론</a:t>
                      </a: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언카</a:t>
                      </a: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 </a:t>
                      </a:r>
                    </a:p>
                    <a:p>
                      <a:pPr marL="0" marR="0" lvl="0" indent="0" algn="l" defTabSz="914400" rtl="0" eaLnBrk="1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일회성 액티비티</a:t>
                      </a: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예정</a:t>
                      </a: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7514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 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 </a:t>
                      </a:r>
                    </a:p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리더십 특강</a:t>
                      </a: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</a:p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토론</a:t>
                      </a: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언카</a:t>
                      </a: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17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17514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 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19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 </a:t>
                      </a:r>
                    </a:p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중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21 </a:t>
                      </a:r>
                    </a:p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 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간</a:t>
                      </a: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22 </a:t>
                      </a:r>
                    </a:p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 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고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23 </a:t>
                      </a:r>
                    </a:p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24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17514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25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26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27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28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29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cxnSp>
        <p:nvCxnSpPr>
          <p:cNvPr id="5" name="직선 화살표 연결선 4"/>
          <p:cNvCxnSpPr/>
          <p:nvPr/>
        </p:nvCxnSpPr>
        <p:spPr>
          <a:xfrm>
            <a:off x="467544" y="4797152"/>
            <a:ext cx="806489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화살표 연결선 10"/>
          <p:cNvCxnSpPr/>
          <p:nvPr/>
        </p:nvCxnSpPr>
        <p:spPr>
          <a:xfrm>
            <a:off x="467544" y="5517232"/>
            <a:ext cx="8064896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화살표 연결선 11"/>
          <p:cNvCxnSpPr/>
          <p:nvPr/>
        </p:nvCxnSpPr>
        <p:spPr>
          <a:xfrm>
            <a:off x="467544" y="4797152"/>
            <a:ext cx="8064896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2775601" y="929043"/>
            <a:ext cx="3507089" cy="4501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1600">
                <a:latin typeface="나눔스퀘어 ExtraBold"/>
                <a:ea typeface="나눔스퀘어 ExtraBold"/>
                <a:cs typeface="Tahoma"/>
              </a:rPr>
              <a:t>▣ 2021</a:t>
            </a:r>
            <a:r>
              <a:rPr kumimoji="1" lang="ko-KR" altLang="en-US" sz="1600">
                <a:latin typeface="나눔스퀘어 ExtraBold"/>
                <a:ea typeface="나눔스퀘어 ExtraBold"/>
                <a:cs typeface="Tahoma"/>
              </a:rPr>
              <a:t>학년도 </a:t>
            </a:r>
            <a:r>
              <a:rPr kumimoji="1" lang="en-US" altLang="ko-KR" sz="1600">
                <a:latin typeface="나눔스퀘어 ExtraBold"/>
                <a:ea typeface="나눔스퀘어 ExtraBold"/>
                <a:cs typeface="Tahoma"/>
              </a:rPr>
              <a:t>1</a:t>
            </a:r>
            <a:r>
              <a:rPr kumimoji="1" lang="ko-KR" altLang="en-US" sz="1600">
                <a:latin typeface="나눔스퀘어 ExtraBold"/>
                <a:ea typeface="나눔스퀘어 ExtraBold"/>
                <a:cs typeface="Tahoma"/>
              </a:rPr>
              <a:t>학기 </a:t>
            </a:r>
            <a:r>
              <a:rPr kumimoji="1" lang="en-US" altLang="ko-KR" sz="1600">
                <a:latin typeface="나눔스퀘어 ExtraBold"/>
                <a:ea typeface="나눔스퀘어 ExtraBold"/>
                <a:cs typeface="Tahoma"/>
              </a:rPr>
              <a:t>RC </a:t>
            </a:r>
            <a:r>
              <a:rPr kumimoji="1" lang="ko-KR" altLang="en-US" sz="1600">
                <a:latin typeface="나눔스퀘어 ExtraBold"/>
                <a:ea typeface="나눔스퀘어 ExtraBold"/>
                <a:cs typeface="Tahoma"/>
              </a:rPr>
              <a:t>교육 일정표</a:t>
            </a:r>
            <a:endParaRPr kumimoji="1" lang="en-US" altLang="ko-KR" sz="1600">
              <a:latin typeface="나눔스퀘어 ExtraBold"/>
              <a:ea typeface="나눔스퀘어 ExtraBold"/>
              <a:cs typeface="Tahom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F34125B-B10C-4C48-A665-7E0B1C4CDD88}" type="slidenum">
              <a:rPr lang="en-US" altLang="en-US"/>
              <a:pPr lvl="0">
                <a:defRPr/>
              </a:pPr>
              <a:t>16</a:t>
            </a:fld>
            <a:endParaRPr lang="en-US" altLang="en-US"/>
          </a:p>
        </p:txBody>
      </p:sp>
      <p:sp>
        <p:nvSpPr>
          <p:cNvPr id="21" name="TextBox 19"/>
          <p:cNvSpPr txBox="1"/>
          <p:nvPr/>
        </p:nvSpPr>
        <p:spPr>
          <a:xfrm>
            <a:off x="3995936" y="1403484"/>
            <a:ext cx="11521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>
                <a:latin typeface="나눔스퀘어 ExtraBold"/>
                <a:ea typeface="나눔스퀘어 ExtraBold"/>
              </a:rPr>
              <a:t>5</a:t>
            </a:r>
            <a:r>
              <a:rPr lang="ko-KR" altLang="en-US">
                <a:latin typeface="나눔스퀘어 ExtraBold"/>
                <a:ea typeface="나눔스퀘어 ExtraBold"/>
              </a:rPr>
              <a:t>월</a:t>
            </a:r>
          </a:p>
        </p:txBody>
      </p:sp>
      <p:graphicFrame>
        <p:nvGraphicFramePr>
          <p:cNvPr id="2" name="표 1"/>
          <p:cNvGraphicFramePr>
            <a:graphicFrameLocks noGrp="1"/>
          </p:cNvGraphicFramePr>
          <p:nvPr/>
        </p:nvGraphicFramePr>
        <p:xfrm>
          <a:off x="462086" y="1988840"/>
          <a:ext cx="8219827" cy="4114164"/>
        </p:xfrm>
        <a:graphic>
          <a:graphicData uri="http://schemas.openxmlformats.org/drawingml/2006/table">
            <a:tbl>
              <a:tblPr/>
              <a:tblGrid>
                <a:gridCol w="11742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42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42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42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426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7426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7426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22367"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토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0957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0957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 </a:t>
                      </a:r>
                    </a:p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리더십 특강</a:t>
                      </a: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토론</a:t>
                      </a: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언카</a:t>
                      </a: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 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0957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 </a:t>
                      </a:r>
                    </a:p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리더십 특강</a:t>
                      </a: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</a:p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토론</a:t>
                      </a: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언카</a:t>
                      </a: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0957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17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19 </a:t>
                      </a:r>
                    </a:p>
                    <a:p>
                      <a:pPr marL="0" marR="0" lvl="0" indent="0" algn="l" defTabSz="914400" rtl="0" eaLnBrk="1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리더십 특강</a:t>
                      </a: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</a:p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토론</a:t>
                      </a: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언카</a:t>
                      </a: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21 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22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0957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23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24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25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26</a:t>
                      </a:r>
                    </a:p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학술제</a:t>
                      </a: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예정</a:t>
                      </a: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27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28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29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30957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</a:t>
                      </a:r>
                    </a:p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활동 정산</a:t>
                      </a: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31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2775601" y="929043"/>
            <a:ext cx="3507088" cy="4501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1600">
                <a:latin typeface="나눔스퀘어 ExtraBold"/>
                <a:ea typeface="나눔스퀘어 ExtraBold"/>
                <a:cs typeface="Tahoma"/>
              </a:rPr>
              <a:t>▣ 2021</a:t>
            </a:r>
            <a:r>
              <a:rPr kumimoji="1" lang="ko-KR" altLang="en-US" sz="1600">
                <a:latin typeface="나눔스퀘어 ExtraBold"/>
                <a:ea typeface="나눔스퀘어 ExtraBold"/>
                <a:cs typeface="Tahoma"/>
              </a:rPr>
              <a:t>학년도 </a:t>
            </a:r>
            <a:r>
              <a:rPr kumimoji="1" lang="en-US" altLang="ko-KR" sz="1600">
                <a:latin typeface="나눔스퀘어 ExtraBold"/>
                <a:ea typeface="나눔스퀘어 ExtraBold"/>
                <a:cs typeface="Tahoma"/>
              </a:rPr>
              <a:t>1</a:t>
            </a:r>
            <a:r>
              <a:rPr kumimoji="1" lang="ko-KR" altLang="en-US" sz="1600">
                <a:latin typeface="나눔스퀘어 ExtraBold"/>
                <a:ea typeface="나눔스퀘어 ExtraBold"/>
                <a:cs typeface="Tahoma"/>
              </a:rPr>
              <a:t>학기 </a:t>
            </a:r>
            <a:r>
              <a:rPr kumimoji="1" lang="en-US" altLang="ko-KR" sz="1600">
                <a:latin typeface="나눔스퀘어 ExtraBold"/>
                <a:ea typeface="나눔스퀘어 ExtraBold"/>
                <a:cs typeface="Tahoma"/>
              </a:rPr>
              <a:t>RC </a:t>
            </a:r>
            <a:r>
              <a:rPr kumimoji="1" lang="ko-KR" altLang="en-US" sz="1600">
                <a:latin typeface="나눔스퀘어 ExtraBold"/>
                <a:ea typeface="나눔스퀘어 ExtraBold"/>
                <a:cs typeface="Tahoma"/>
              </a:rPr>
              <a:t>교육 일정표</a:t>
            </a:r>
            <a:endParaRPr kumimoji="1" lang="en-US" altLang="ko-KR" sz="1600">
              <a:latin typeface="나눔스퀘어 ExtraBold"/>
              <a:ea typeface="나눔스퀘어 ExtraBold"/>
              <a:cs typeface="Tahom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95936" y="1403484"/>
            <a:ext cx="11521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>
                <a:latin typeface="나눔스퀘어 ExtraBold"/>
                <a:ea typeface="나눔스퀘어 ExtraBold"/>
              </a:rPr>
              <a:t>6</a:t>
            </a:r>
            <a:r>
              <a:rPr lang="ko-KR" altLang="en-US">
                <a:latin typeface="나눔스퀘어 ExtraBold"/>
                <a:ea typeface="나눔스퀘어 ExtraBold"/>
              </a:rPr>
              <a:t>월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F34125B-B10C-4C48-A665-7E0B1C4CDD88}" type="slidenum">
              <a:rPr lang="en-US" altLang="en-US"/>
              <a:pPr lvl="0">
                <a:defRPr/>
              </a:pPr>
              <a:t>17</a:t>
            </a:fld>
            <a:endParaRPr lang="en-US" altLang="en-US"/>
          </a:p>
        </p:txBody>
      </p:sp>
      <p:graphicFrame>
        <p:nvGraphicFramePr>
          <p:cNvPr id="2" name="표 1"/>
          <p:cNvGraphicFramePr>
            <a:graphicFrameLocks noGrp="1"/>
          </p:cNvGraphicFramePr>
          <p:nvPr/>
        </p:nvGraphicFramePr>
        <p:xfrm>
          <a:off x="462086" y="1988840"/>
          <a:ext cx="8219827" cy="4108112"/>
        </p:xfrm>
        <a:graphic>
          <a:graphicData uri="http://schemas.openxmlformats.org/drawingml/2006/table">
            <a:tbl>
              <a:tblPr/>
              <a:tblGrid>
                <a:gridCol w="11742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42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42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42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426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7426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7426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64294"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토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5971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 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3963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 </a:t>
                      </a:r>
                    </a:p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수료식</a:t>
                      </a: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5971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17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19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5971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21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22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23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24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25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26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15971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27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28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29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</a:t>
                      </a:r>
                      <a:endParaRPr 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15971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2" descr="C:\Users\user\Desktop\스탭회의\수정한양대기숙사홈페이지메인화면\1번.jp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-108520" y="908720"/>
            <a:ext cx="9144000" cy="5750659"/>
          </a:xfrm>
          <a:prstGeom prst="rect">
            <a:avLst/>
          </a:prstGeom>
          <a:noFill/>
        </p:spPr>
      </p:pic>
      <p:sp>
        <p:nvSpPr>
          <p:cNvPr id="28" name="직사각형 27"/>
          <p:cNvSpPr/>
          <p:nvPr/>
        </p:nvSpPr>
        <p:spPr>
          <a:xfrm>
            <a:off x="899592" y="3186334"/>
            <a:ext cx="7104511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400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3. RC</a:t>
            </a:r>
            <a:r>
              <a:rPr lang="ko-KR" altLang="en-US" sz="2400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센터 운영지침 안내 및 수료기준 </a:t>
            </a:r>
            <a:endParaRPr lang="en-US" altLang="ko-KR" sz="2400" b="1" dirty="0">
              <a:ln>
                <a:solidFill>
                  <a:schemeClr val="bg1">
                    <a:alpha val="16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함초롬바탕" pitchFamily="18" charset="-127"/>
            </a:endParaRPr>
          </a:p>
        </p:txBody>
      </p:sp>
      <p:sp>
        <p:nvSpPr>
          <p:cNvPr id="4" name="슬라이드 번호 개체 틀 4">
            <a:extLst>
              <a:ext uri="{FF2B5EF4-FFF2-40B4-BE49-F238E27FC236}">
                <a16:creationId xmlns:a16="http://schemas.microsoft.com/office/drawing/2014/main" id="{DCD9DCD6-83FB-45D2-B4E7-79EACE2415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8"/>
            <a:ext cx="2133600" cy="365125"/>
          </a:xfrm>
        </p:spPr>
        <p:txBody>
          <a:bodyPr/>
          <a:lstStyle/>
          <a:p>
            <a:pPr lvl="0">
              <a:defRPr/>
            </a:pPr>
            <a:fld id="{2F34125B-B10C-4C48-A665-7E0B1C4CDD88}" type="slidenum">
              <a:rPr lang="en-US" altLang="en-US"/>
              <a:pPr lvl="0">
                <a:defRPr/>
              </a:pPr>
              <a:t>18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833904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539552" y="1268760"/>
            <a:ext cx="42297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3. RC</a:t>
            </a:r>
            <a:r>
              <a:rPr lang="ko-KR" altLang="en-US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센터 운영지침 안내 및 수료기준</a:t>
            </a:r>
            <a:r>
              <a:rPr lang="en-US" altLang="ko-KR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 </a:t>
            </a:r>
            <a:endParaRPr lang="ko-KR" altLang="en-US" b="1" dirty="0">
              <a:solidFill>
                <a:srgbClr val="00206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함초롬바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72176" y="1844824"/>
            <a:ext cx="792088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</a:pPr>
            <a:r>
              <a:rPr lang="ko-KR" altLang="en-US" sz="1400" kern="0" spc="2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■ 멘토 및 멘티 참여 학생 장학금 지급 및 수료 기준</a:t>
            </a:r>
            <a:endParaRPr lang="en-US" altLang="ko-KR" sz="1400" kern="0" spc="2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함초롬바탕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   </a:t>
            </a:r>
          </a:p>
          <a:p>
            <a:pPr fontAlgn="base">
              <a:lnSpc>
                <a:spcPct val="150000"/>
              </a:lnSpc>
            </a:pPr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가</a:t>
            </a:r>
            <a:r>
              <a:rPr lang="en-US" altLang="ko-KR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. </a:t>
            </a:r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멘토</a:t>
            </a:r>
            <a:r>
              <a:rPr lang="en-US" altLang="ko-KR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</a:t>
            </a:r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장학금 지급 기준 </a:t>
            </a:r>
            <a:r>
              <a:rPr lang="en-US" altLang="ko-KR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(2021 </a:t>
            </a:r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기준</a:t>
            </a:r>
            <a:r>
              <a:rPr lang="en-US" altLang="ko-KR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,</a:t>
            </a:r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</a:t>
            </a:r>
            <a:r>
              <a:rPr lang="en-US" altLang="ko-KR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3</a:t>
            </a:r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개월 </a:t>
            </a:r>
            <a:r>
              <a:rPr lang="en-US" altLang="ko-KR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‘3~5</a:t>
            </a:r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월</a:t>
            </a:r>
            <a:r>
              <a:rPr lang="en-US" altLang="ko-KR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’)</a:t>
            </a:r>
            <a:endParaRPr lang="ko-KR" altLang="en-US" sz="1400" kern="0" spc="20" dirty="0">
              <a:solidFill>
                <a:srgbClr val="0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   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-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RC 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활동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특강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, Team Project, 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정례회의 등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)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에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80% 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이상 참여</a:t>
            </a:r>
          </a:p>
          <a:p>
            <a:pPr fontAlgn="base">
              <a:lnSpc>
                <a:spcPct val="150000"/>
              </a:lnSpc>
            </a:pP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    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-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매주 </a:t>
            </a:r>
            <a:r>
              <a:rPr lang="ko-KR" altLang="en-US" sz="1200" b="1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주간 활동보고서 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제출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이메일 제출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: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</a:t>
            </a:r>
            <a:r>
              <a:rPr lang="ko-KR" altLang="en-US" sz="1200" kern="0" spc="20" dirty="0" err="1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문선경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연구원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rivermoon@hanyang.ac.kr)</a:t>
            </a:r>
            <a:b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</a:b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    -RC 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활동 참여 및 멘티 지원에 성실하게 임한 경우</a:t>
            </a:r>
          </a:p>
          <a:p>
            <a:pPr fontAlgn="base">
              <a:lnSpc>
                <a:spcPct val="150000"/>
              </a:lnSpc>
            </a:pP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   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-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매월 말 확인 후 차월 초 지급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(300,000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원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/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월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, 900,000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원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/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학기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)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 </a:t>
            </a:r>
            <a:endParaRPr lang="en-US" altLang="ko-KR" sz="1200" kern="0" spc="20" dirty="0">
              <a:solidFill>
                <a:srgbClr val="0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itchFamily="18" charset="-127"/>
            </a:endParaRPr>
          </a:p>
          <a:p>
            <a:pPr fontAlgn="base">
              <a:lnSpc>
                <a:spcPct val="150000"/>
              </a:lnSpc>
            </a:pPr>
            <a:endParaRPr lang="ko-KR" altLang="en-US" sz="1200" kern="0" spc="20" dirty="0">
              <a:solidFill>
                <a:srgbClr val="0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나</a:t>
            </a:r>
            <a:r>
              <a:rPr lang="en-US" altLang="ko-KR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. </a:t>
            </a:r>
            <a:r>
              <a:rPr lang="ko-KR" altLang="en-US" sz="1400" kern="0" spc="20" dirty="0" err="1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멘티</a:t>
            </a:r>
            <a:r>
              <a:rPr lang="en-US" altLang="ko-KR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</a:t>
            </a:r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장학금 지급 기준 </a:t>
            </a:r>
          </a:p>
          <a:p>
            <a:pPr fontAlgn="base">
              <a:lnSpc>
                <a:spcPct val="150000"/>
              </a:lnSpc>
            </a:pPr>
            <a:r>
              <a:rPr lang="ko-KR" altLang="en-US" sz="14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   </a:t>
            </a:r>
            <a:r>
              <a:rPr lang="ko-KR" altLang="en-US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 </a:t>
            </a:r>
            <a:r>
              <a:rPr lang="en-US" altLang="ko-KR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-RC </a:t>
            </a:r>
            <a:r>
              <a:rPr lang="ko-KR" altLang="en-US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활동에 포인트</a:t>
            </a:r>
            <a:r>
              <a:rPr lang="en-US" altLang="ko-KR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(70point)</a:t>
            </a:r>
            <a:r>
              <a:rPr lang="ko-KR" altLang="en-US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충족 시 </a:t>
            </a:r>
            <a:r>
              <a:rPr lang="en-US" altLang="ko-KR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</a:t>
            </a:r>
            <a:r>
              <a:rPr lang="ko-KR" altLang="en-US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활동내용</a:t>
            </a:r>
            <a:r>
              <a:rPr lang="en-US" altLang="ko-KR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: RC </a:t>
            </a:r>
            <a:r>
              <a:rPr lang="ko-KR" altLang="en-US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특강</a:t>
            </a:r>
            <a:r>
              <a:rPr lang="en-US" altLang="ko-KR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, </a:t>
            </a:r>
            <a:r>
              <a:rPr lang="ko-KR" altLang="en-US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언어 카페</a:t>
            </a:r>
            <a:r>
              <a:rPr lang="en-US" altLang="ko-KR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, </a:t>
            </a:r>
            <a:r>
              <a:rPr lang="ko-KR" altLang="en-US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토론</a:t>
            </a:r>
            <a:r>
              <a:rPr lang="en-US" altLang="ko-KR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</a:t>
            </a:r>
            <a:r>
              <a:rPr lang="ko-KR" altLang="en-US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등</a:t>
            </a:r>
            <a:r>
              <a:rPr lang="en-US" altLang="ko-KR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)</a:t>
            </a:r>
            <a:br>
              <a:rPr lang="en-US" altLang="ko-KR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</a:b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    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-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활동 종료 후 지급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(135,000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원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) 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  </a:t>
            </a:r>
            <a:endParaRPr lang="en-US" altLang="ko-KR" sz="1200" kern="0" spc="20" dirty="0">
              <a:solidFill>
                <a:srgbClr val="0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itchFamily="18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FD6367C-27FA-4F17-A6A4-46B5E3135E68}"/>
              </a:ext>
            </a:extLst>
          </p:cNvPr>
          <p:cNvSpPr txBox="1"/>
          <p:nvPr/>
        </p:nvSpPr>
        <p:spPr>
          <a:xfrm>
            <a:off x="1187624" y="6021288"/>
            <a:ext cx="29017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solidFill>
                  <a:srgbClr val="FF0000"/>
                </a:solidFill>
                <a:latin typeface="+mj-lt"/>
              </a:rPr>
              <a:t>*</a:t>
            </a:r>
            <a:r>
              <a:rPr lang="ko-KR" altLang="en-US" sz="1200" dirty="0">
                <a:solidFill>
                  <a:srgbClr val="FF0000"/>
                </a:solidFill>
                <a:latin typeface="+mj-lt"/>
              </a:rPr>
              <a:t>코로나 </a:t>
            </a:r>
            <a:r>
              <a:rPr lang="en-US" altLang="ko-KR" sz="1200" dirty="0">
                <a:solidFill>
                  <a:srgbClr val="FF0000"/>
                </a:solidFill>
                <a:latin typeface="+mj-lt"/>
              </a:rPr>
              <a:t>19 </a:t>
            </a:r>
            <a:r>
              <a:rPr lang="ko-KR" altLang="en-US" sz="1200" dirty="0">
                <a:solidFill>
                  <a:srgbClr val="FF0000"/>
                </a:solidFill>
                <a:latin typeface="+mj-lt"/>
              </a:rPr>
              <a:t>사태 추이에 따라 변동 가능</a:t>
            </a: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4E3B72DA-5870-420F-A96F-8B613E06C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8"/>
            <a:ext cx="2133600" cy="365125"/>
          </a:xfrm>
        </p:spPr>
        <p:txBody>
          <a:bodyPr/>
          <a:lstStyle/>
          <a:p>
            <a:pPr lvl="0">
              <a:defRPr/>
            </a:pPr>
            <a:fld id="{2F34125B-B10C-4C48-A665-7E0B1C4CDD88}" type="slidenum">
              <a:rPr lang="en-US" altLang="en-US"/>
              <a:pPr lvl="0">
                <a:defRPr/>
              </a:pPr>
              <a:t>19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982810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115616" y="2773680"/>
            <a:ext cx="6696744" cy="70526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514350" indent="-514350" algn="ctr">
              <a:spcBef>
                <a:spcPts val="600"/>
              </a:spcBef>
              <a:buFont typeface="+mj-lt"/>
              <a:buAutoNum type="romanUcPeriod" startAt="3"/>
              <a:defRPr/>
            </a:pPr>
            <a:r>
              <a:rPr lang="en-US" altLang="ko-KR" sz="2000">
                <a:solidFill>
                  <a:srgbClr val="002060"/>
                </a:solidFill>
                <a:latin typeface="나눔스퀘어 ExtraBold"/>
                <a:ea typeface="나눔스퀘어 ExtraBold"/>
              </a:rPr>
              <a:t>Residential College</a:t>
            </a:r>
            <a:r>
              <a:rPr lang="ko-KR" altLang="en-US" sz="2000">
                <a:solidFill>
                  <a:srgbClr val="002060"/>
                </a:solidFill>
                <a:latin typeface="나눔스퀘어 ExtraBold"/>
                <a:ea typeface="나눔스퀘어 ExtraBold"/>
              </a:rPr>
              <a:t>센터</a:t>
            </a:r>
            <a:r>
              <a:rPr lang="en-US" altLang="ko-KR" sz="2000">
                <a:solidFill>
                  <a:srgbClr val="002060"/>
                </a:solidFill>
                <a:latin typeface="나눔스퀘어 ExtraBold"/>
                <a:ea typeface="나눔스퀘어 ExtraBold"/>
              </a:rPr>
              <a:t> </a:t>
            </a:r>
            <a:r>
              <a:rPr lang="ko-KR" altLang="en-US" sz="2000">
                <a:solidFill>
                  <a:srgbClr val="002060"/>
                </a:solidFill>
                <a:latin typeface="나눔스퀘어 ExtraBold"/>
                <a:ea typeface="나눔스퀘어 ExtraBold"/>
              </a:rPr>
              <a:t>교육프로그램 </a:t>
            </a:r>
            <a:br>
              <a:rPr lang="en-US" altLang="ko-KR" sz="2000">
                <a:solidFill>
                  <a:srgbClr val="002060"/>
                </a:solidFill>
                <a:latin typeface="나눔스퀘어 ExtraBold"/>
                <a:ea typeface="나눔스퀘어 ExtraBold"/>
              </a:rPr>
            </a:br>
            <a:r>
              <a:rPr lang="ko-KR" altLang="en-US" sz="2000">
                <a:solidFill>
                  <a:srgbClr val="002060"/>
                </a:solidFill>
                <a:latin typeface="나눔스퀘어 ExtraBold"/>
                <a:ea typeface="나눔스퀘어 ExtraBold"/>
              </a:rPr>
              <a:t>신청 방법</a:t>
            </a:r>
            <a:r>
              <a:rPr lang="en-US" altLang="ko-KR" sz="2000">
                <a:solidFill>
                  <a:srgbClr val="002060"/>
                </a:solidFill>
                <a:latin typeface="나눔스퀘어 ExtraBold"/>
                <a:ea typeface="나눔스퀘어 ExtraBold"/>
              </a:rPr>
              <a:t> (HYLU-E / LMS)</a:t>
            </a:r>
            <a:r>
              <a:rPr lang="ko-KR" altLang="en-US" sz="2000">
                <a:solidFill>
                  <a:srgbClr val="002060"/>
                </a:solidFill>
                <a:latin typeface="나눔스퀘어 ExtraBold"/>
                <a:ea typeface="나눔스퀘어 ExtraBold"/>
              </a:rPr>
              <a:t> 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F34125B-B10C-4C48-A665-7E0B1C4CDD88}" type="slidenum">
              <a:rPr lang="en-US" altLang="en-US"/>
              <a:pPr lvl="0">
                <a:defRPr/>
              </a:pPr>
              <a:t>20</a:t>
            </a:fld>
            <a:endParaRPr lang="en-US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627784" y="3501008"/>
            <a:ext cx="38884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>
                <a:latin typeface="나눔스퀘어 Bold"/>
                <a:ea typeface="나눔스퀘어 Bold"/>
              </a:rPr>
              <a:t>김중식</a:t>
            </a:r>
            <a:r>
              <a:rPr lang="en-US" altLang="ko-KR">
                <a:latin typeface="나눔스퀘어 Bold"/>
                <a:ea typeface="나눔스퀘어 Bold"/>
              </a:rPr>
              <a:t> </a:t>
            </a:r>
            <a:r>
              <a:rPr lang="ko-KR" altLang="en-US">
                <a:latin typeface="나눔스퀘어 Bold"/>
                <a:ea typeface="나눔스퀘어 Bold"/>
              </a:rPr>
              <a:t>교육조교</a:t>
            </a:r>
          </a:p>
        </p:txBody>
      </p:sp>
      <p:grpSp>
        <p:nvGrpSpPr>
          <p:cNvPr id="8" name="그룹 7"/>
          <p:cNvGrpSpPr/>
          <p:nvPr/>
        </p:nvGrpSpPr>
        <p:grpSpPr>
          <a:xfrm>
            <a:off x="4067944" y="4797152"/>
            <a:ext cx="1224136" cy="1280175"/>
            <a:chOff x="4067944" y="4797152"/>
            <a:chExt cx="1224136" cy="1280175"/>
          </a:xfrm>
        </p:grpSpPr>
        <p:pic>
          <p:nvPicPr>
            <p:cNvPr id="9" name="그림 8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4067944" y="4797152"/>
              <a:ext cx="1084079" cy="1114735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4067944" y="5877272"/>
              <a:ext cx="1224136" cy="18824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en-US" altLang="ko-KR" sz="700" b="1"/>
                <a:t>Residential College</a:t>
              </a:r>
              <a:r>
                <a:rPr lang="ko-KR" altLang="en-US" sz="700" b="1"/>
                <a:t>센터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3033403" y="919753"/>
            <a:ext cx="31445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1200" b="1" spc="40">
                <a:latin typeface="+mn-ea"/>
                <a:cs typeface="함초롬바탕"/>
              </a:rPr>
              <a:t>■ </a:t>
            </a:r>
            <a:r>
              <a:rPr lang="ko-KR" altLang="en-US" sz="1200" b="1" spc="40">
                <a:latin typeface="+mn-ea"/>
                <a:cs typeface="함초롬바탕"/>
              </a:rPr>
              <a:t>프로그램 </a:t>
            </a:r>
            <a:r>
              <a:rPr lang="en-US" altLang="ko-KR" sz="1200" b="1" spc="40">
                <a:latin typeface="+mn-ea"/>
                <a:cs typeface="함초롬바탕"/>
              </a:rPr>
              <a:t>HYLU-E</a:t>
            </a:r>
            <a:r>
              <a:rPr lang="ko-KR" altLang="en-US" sz="1200" b="1" spc="40">
                <a:latin typeface="+mn-ea"/>
                <a:cs typeface="함초롬바탕"/>
              </a:rPr>
              <a:t>신청 방법 </a:t>
            </a:r>
            <a:r>
              <a:rPr lang="en-US" altLang="ko-KR" sz="1200" b="1" spc="40">
                <a:latin typeface="+mn-ea"/>
                <a:cs typeface="함초롬바탕"/>
              </a:rPr>
              <a:t>Guideline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F34125B-B10C-4C48-A665-7E0B1C4CDD88}" type="slidenum">
              <a:rPr lang="en-US" altLang="en-US"/>
              <a:pPr lvl="0">
                <a:defRPr/>
              </a:pPr>
              <a:t>21</a:t>
            </a:fld>
            <a:endParaRPr lang="en-US" altLang="en-US"/>
          </a:p>
        </p:txBody>
      </p:sp>
      <p:sp>
        <p:nvSpPr>
          <p:cNvPr id="2" name="직사각형 1"/>
          <p:cNvSpPr/>
          <p:nvPr/>
        </p:nvSpPr>
        <p:spPr>
          <a:xfrm>
            <a:off x="0" y="1340768"/>
            <a:ext cx="4608512" cy="267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200">
                <a:latin typeface="나눔스퀘어 Bold"/>
                <a:ea typeface="나눔스퀘어 Bold"/>
              </a:rPr>
              <a:t>1. </a:t>
            </a:r>
            <a:r>
              <a:rPr lang="ko-KR" altLang="en-US" sz="1200">
                <a:latin typeface="나눔스퀘어 Bold"/>
                <a:ea typeface="나눔스퀘어 Bold"/>
              </a:rPr>
              <a:t>한양대학교 </a:t>
            </a:r>
            <a:r>
              <a:rPr lang="en-US" altLang="ko-KR" sz="1200">
                <a:latin typeface="나눔스퀘어 Bold"/>
                <a:ea typeface="나눔스퀘어 Bold"/>
              </a:rPr>
              <a:t>HYLU-E</a:t>
            </a:r>
            <a:r>
              <a:rPr lang="ko-KR" altLang="en-US" sz="1200">
                <a:latin typeface="나눔스퀘어 Bold"/>
                <a:ea typeface="나눔스퀘어 Bold"/>
              </a:rPr>
              <a:t> 로그인 </a:t>
            </a:r>
            <a:r>
              <a:rPr lang="en-US" altLang="ko-KR" sz="1200">
                <a:latin typeface="나눔스퀘어 Bold"/>
                <a:ea typeface="나눔스퀘어 Bold"/>
              </a:rPr>
              <a:t>https://hylu-e.hanyang.ac.kr</a:t>
            </a:r>
            <a:r>
              <a:rPr lang="ko-KR" altLang="en-US" sz="1200">
                <a:latin typeface="나눔스퀘어 Bold"/>
                <a:ea typeface="나눔스퀘어 Bold"/>
              </a:rPr>
              <a:t>  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0" y="1628800"/>
            <a:ext cx="4608512" cy="264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200">
                <a:latin typeface="나눔스퀘어 Bold"/>
                <a:ea typeface="나눔스퀘어 Bold"/>
              </a:rPr>
              <a:t>2. </a:t>
            </a:r>
            <a:r>
              <a:rPr lang="ko-KR" altLang="en-US" sz="1200">
                <a:latin typeface="나눔스퀘어 Bold"/>
                <a:ea typeface="나눔스퀘어 Bold"/>
              </a:rPr>
              <a:t>하단 메뉴 </a:t>
            </a:r>
            <a:r>
              <a:rPr lang="en-US" altLang="ko-KR" sz="1200">
                <a:latin typeface="나눔스퀘어 Bold"/>
                <a:ea typeface="나눔스퀘어 Bold"/>
              </a:rPr>
              <a:t>-&gt; </a:t>
            </a:r>
            <a:r>
              <a:rPr lang="ko-KR" altLang="en-US" sz="1200">
                <a:latin typeface="나눔스퀘어 Bold"/>
                <a:ea typeface="나눔스퀘어 Bold"/>
              </a:rPr>
              <a:t>특강 프로그램 선택 </a:t>
            </a:r>
            <a:r>
              <a:rPr lang="en-US" altLang="ko-KR" sz="1200">
                <a:latin typeface="나눔스퀘어 Bold"/>
                <a:ea typeface="나눔스퀘어 Bold"/>
              </a:rPr>
              <a:t>(</a:t>
            </a:r>
            <a:r>
              <a:rPr lang="ko-KR" altLang="en-US" sz="1200">
                <a:latin typeface="나눔스퀘어 Bold"/>
                <a:ea typeface="나눔스퀘어 Bold"/>
              </a:rPr>
              <a:t>주차에 맞는 특강명</a:t>
            </a:r>
            <a:r>
              <a:rPr lang="en-US" altLang="ko-KR" sz="1200">
                <a:latin typeface="나눔스퀘어 Bold"/>
                <a:ea typeface="나눔스퀘어 Bold"/>
              </a:rPr>
              <a:t>)</a:t>
            </a:r>
            <a:r>
              <a:rPr lang="ko-KR" altLang="en-US" sz="1200">
                <a:latin typeface="나눔스퀘어 Bold"/>
                <a:ea typeface="나눔스퀘어 Bold"/>
              </a:rPr>
              <a:t>  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744" y="1943250"/>
            <a:ext cx="4008935" cy="4896544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2123728" y="4365104"/>
            <a:ext cx="1156036" cy="1263504"/>
          </a:xfrm>
          <a:prstGeom prst="rect">
            <a:avLst/>
          </a:prstGeom>
          <a:noFill/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ysDot"/>
          </a:ln>
          <a:effectLst/>
        </p:spPr>
        <p:txBody>
          <a:bodyPr anchor="ctr"/>
          <a:lstStyle/>
          <a:p>
            <a:pPr marL="0" marR="0" lvl="0" indent="0" algn="ctr" defTabSz="30861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kumimoji="0" lang="ko-KR" altLang="en-US" sz="1400" b="0" i="0" u="none" strike="noStrike" kern="0" cap="none" spc="0" normalizeH="0" baseline="0">
              <a:solidFill>
                <a:srgbClr val="FFFFFF"/>
              </a:solidFill>
              <a:effectLst/>
              <a:uLnTx/>
              <a:uFillTx/>
              <a:latin typeface="Gill Sans MT"/>
              <a:ea typeface="맑은 고딕"/>
              <a:cs typeface="+mn-cs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835696" y="4077072"/>
            <a:ext cx="363798" cy="370566"/>
          </a:xfrm>
          <a:prstGeom prst="ellipse">
            <a:avLst/>
          </a:prstGeom>
          <a:solidFill>
            <a:srgbClr val="FFFFFF"/>
          </a:solidFill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30861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en-US" altLang="ko-KR" sz="2000" b="0" i="0" u="none" strike="noStrike" kern="0" cap="none" spc="0" normalizeH="0" baseline="0" dirty="0">
                <a:solidFill>
                  <a:srgbClr val="00457E">
                    <a:lumMod val="60000"/>
                    <a:lumOff val="40000"/>
                  </a:srgbClr>
                </a:solidFill>
                <a:effectLst/>
                <a:uLnTx/>
                <a:uFillTx/>
                <a:latin typeface="Gill Sans MT"/>
                <a:ea typeface="맑은 고딕"/>
                <a:cs typeface="+mn-cs"/>
              </a:rPr>
              <a:t>1</a:t>
            </a:r>
            <a:endParaRPr kumimoji="0" lang="ko-KR" altLang="en-US" sz="2000" b="0" i="0" u="none" strike="noStrike" kern="0" cap="none" spc="0" normalizeH="0" baseline="0" dirty="0">
              <a:solidFill>
                <a:srgbClr val="00457E">
                  <a:lumMod val="60000"/>
                  <a:lumOff val="40000"/>
                </a:srgbClr>
              </a:solidFill>
              <a:effectLst/>
              <a:uLnTx/>
              <a:uFillTx/>
              <a:latin typeface="Gill Sans MT"/>
              <a:ea typeface="맑은 고딕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925901" y="925269"/>
            <a:ext cx="3137713" cy="2634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1200" b="1" spc="40">
                <a:latin typeface="+mn-ea"/>
                <a:cs typeface="함초롬바탕"/>
              </a:rPr>
              <a:t>■ </a:t>
            </a:r>
            <a:r>
              <a:rPr lang="ko-KR" altLang="en-US" sz="1200" b="1" spc="40">
                <a:latin typeface="+mn-ea"/>
                <a:cs typeface="함초롬바탕"/>
              </a:rPr>
              <a:t>프로그램 </a:t>
            </a:r>
            <a:r>
              <a:rPr lang="en-US" altLang="ko-KR" sz="1200" b="1" spc="40">
                <a:latin typeface="+mn-ea"/>
                <a:cs typeface="함초롬바탕"/>
              </a:rPr>
              <a:t>HYLU-E</a:t>
            </a:r>
            <a:r>
              <a:rPr lang="ko-KR" altLang="en-US" sz="1200" b="1" spc="40">
                <a:latin typeface="+mn-ea"/>
                <a:cs typeface="함초롬바탕"/>
              </a:rPr>
              <a:t>신청 방법 </a:t>
            </a:r>
            <a:r>
              <a:rPr lang="en-US" altLang="ko-KR" sz="1200" b="1" spc="40">
                <a:latin typeface="+mn-ea"/>
                <a:cs typeface="함초롬바탕"/>
              </a:rPr>
              <a:t>Guideline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0" y="1340768"/>
            <a:ext cx="4608512" cy="267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200">
                <a:latin typeface="나눔스퀘어 Bold"/>
                <a:ea typeface="나눔스퀘어 Bold"/>
              </a:rPr>
              <a:t>3. </a:t>
            </a:r>
            <a:r>
              <a:rPr lang="ko-KR" altLang="en-US" sz="1200">
                <a:latin typeface="나눔스퀘어 Bold"/>
                <a:ea typeface="나눔스퀘어 Bold"/>
              </a:rPr>
              <a:t>하단 신청하기 클릭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603" y="1268760"/>
            <a:ext cx="9124950" cy="5353050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7236296" y="6165304"/>
            <a:ext cx="1728192" cy="260648"/>
          </a:xfrm>
          <a:prstGeom prst="rect">
            <a:avLst/>
          </a:prstGeom>
          <a:noFill/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ysDot"/>
          </a:ln>
          <a:effectLst/>
        </p:spPr>
        <p:txBody>
          <a:bodyPr anchor="ctr"/>
          <a:lstStyle/>
          <a:p>
            <a:pPr marL="0" marR="0" lvl="0" indent="0" algn="ctr" defTabSz="30861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kumimoji="0" lang="ko-KR" altLang="en-US" sz="1400" b="0" i="0" u="none" strike="noStrike" kern="0" cap="none" spc="0" normalizeH="0" baseline="0">
              <a:solidFill>
                <a:srgbClr val="FFFFFF"/>
              </a:solidFill>
              <a:effectLst/>
              <a:uLnTx/>
              <a:uFillTx/>
              <a:latin typeface="Gill Sans MT"/>
              <a:ea typeface="맑은 고딕"/>
              <a:cs typeface="+mn-cs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8676456" y="5733256"/>
            <a:ext cx="363798" cy="370566"/>
          </a:xfrm>
          <a:prstGeom prst="ellipse">
            <a:avLst/>
          </a:prstGeom>
          <a:solidFill>
            <a:srgbClr val="FFFFFF"/>
          </a:solidFill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30861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en-US" altLang="ko-KR" sz="2000" b="0" i="0" u="none" strike="noStrike" kern="0" cap="none" spc="0" normalizeH="0" baseline="0">
                <a:solidFill>
                  <a:srgbClr val="00457E">
                    <a:lumMod val="60000"/>
                    <a:lumOff val="40000"/>
                  </a:srgbClr>
                </a:solidFill>
                <a:effectLst/>
                <a:uLnTx/>
                <a:uFillTx/>
                <a:latin typeface="Gill Sans MT"/>
                <a:ea typeface="맑은 고딕"/>
                <a:cs typeface="+mn-cs"/>
              </a:rPr>
              <a:t>2</a:t>
            </a:r>
            <a:endParaRPr kumimoji="0" lang="ko-KR" altLang="en-US" sz="2000" b="0" i="0" u="none" strike="noStrike" kern="0" cap="none" spc="0" normalizeH="0" baseline="0">
              <a:solidFill>
                <a:srgbClr val="00457E">
                  <a:lumMod val="60000"/>
                  <a:lumOff val="40000"/>
                </a:srgbClr>
              </a:solidFill>
              <a:effectLst/>
              <a:uLnTx/>
              <a:uFillTx/>
              <a:latin typeface="Gill Sans MT"/>
              <a:ea typeface="맑은 고딕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8BCFFFB3-7F3F-4BD7-A1B1-3DEB7BFAC9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1628480"/>
            <a:ext cx="5328592" cy="5289287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2925901" y="925269"/>
            <a:ext cx="29177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pc="40" dirty="0">
                <a:latin typeface="+mn-ea"/>
                <a:cs typeface="함초롬바탕" pitchFamily="18" charset="-127"/>
              </a:rPr>
              <a:t>■ </a:t>
            </a:r>
            <a:r>
              <a:rPr lang="ko-KR" altLang="en-US" sz="1200" b="1" spc="40" dirty="0">
                <a:latin typeface="+mn-ea"/>
                <a:cs typeface="함초롬바탕" pitchFamily="18" charset="-127"/>
              </a:rPr>
              <a:t>프로그램 </a:t>
            </a:r>
            <a:r>
              <a:rPr lang="en-US" altLang="ko-KR" sz="1200" b="1" spc="40" dirty="0">
                <a:latin typeface="+mn-ea"/>
                <a:cs typeface="함초롬바탕" pitchFamily="18" charset="-127"/>
              </a:rPr>
              <a:t>LMS</a:t>
            </a:r>
            <a:r>
              <a:rPr lang="ko-KR" altLang="en-US" sz="1200" b="1" spc="40" dirty="0">
                <a:latin typeface="+mn-ea"/>
                <a:cs typeface="함초롬바탕" pitchFamily="18" charset="-127"/>
              </a:rPr>
              <a:t>수강 방법 </a:t>
            </a:r>
            <a:r>
              <a:rPr lang="en-US" altLang="ko-KR" sz="1200" b="1" spc="40" dirty="0">
                <a:latin typeface="+mn-ea"/>
                <a:cs typeface="함초롬바탕" pitchFamily="18" charset="-127"/>
              </a:rPr>
              <a:t>Guideline</a:t>
            </a:r>
            <a:endParaRPr lang="ko-KR" altLang="en-US" sz="1200" b="1" spc="40" dirty="0">
              <a:latin typeface="+mn-ea"/>
              <a:cs typeface="함초롬바탕" pitchFamily="18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4130DBB-A5EE-4351-BDE2-0CB703C0C318}"/>
              </a:ext>
            </a:extLst>
          </p:cNvPr>
          <p:cNvSpPr/>
          <p:nvPr/>
        </p:nvSpPr>
        <p:spPr>
          <a:xfrm>
            <a:off x="0" y="1340768"/>
            <a:ext cx="50040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4.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특강 프로그램 신청 페이지에서 하단에 위치한 메뉴 중 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LMS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클릭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15C43968-31B3-4B37-85F9-09B14B7440A7}"/>
              </a:ext>
            </a:extLst>
          </p:cNvPr>
          <p:cNvSpPr/>
          <p:nvPr/>
        </p:nvSpPr>
        <p:spPr>
          <a:xfrm>
            <a:off x="6320265" y="6093296"/>
            <a:ext cx="772015" cy="260648"/>
          </a:xfrm>
          <a:prstGeom prst="rect">
            <a:avLst/>
          </a:prstGeom>
          <a:noFill/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ysDot"/>
          </a:ln>
          <a:effectLst/>
        </p:spPr>
        <p:txBody>
          <a:bodyPr rtlCol="0" anchor="ctr"/>
          <a:lstStyle/>
          <a:p>
            <a:pPr marL="0" marR="0" lvl="0" indent="0" algn="ctr" defTabSz="30861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ill Sans MT"/>
              <a:ea typeface="맑은 고딕"/>
              <a:cs typeface="+mn-cs"/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3CDFD8C3-7A15-4A32-8B1C-113C874F20D1}"/>
              </a:ext>
            </a:extLst>
          </p:cNvPr>
          <p:cNvSpPr/>
          <p:nvPr/>
        </p:nvSpPr>
        <p:spPr>
          <a:xfrm>
            <a:off x="6032233" y="5808695"/>
            <a:ext cx="363798" cy="370566"/>
          </a:xfrm>
          <a:prstGeom prst="ellipse">
            <a:avLst/>
          </a:prstGeom>
          <a:solidFill>
            <a:srgbClr val="FFFFFF"/>
          </a:solidFill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30861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000" kern="0" dirty="0">
                <a:solidFill>
                  <a:srgbClr val="00457E">
                    <a:lumMod val="60000"/>
                    <a:lumOff val="40000"/>
                  </a:srgbClr>
                </a:solidFill>
                <a:latin typeface="Gill Sans MT"/>
                <a:ea typeface="맑은 고딕"/>
              </a:rPr>
              <a:t>3</a:t>
            </a:r>
            <a:endParaRPr kumimoji="0" lang="ko-KR" altLang="en-US" sz="2000" b="0" i="0" u="none" strike="noStrike" kern="0" cap="none" spc="0" normalizeH="0" baseline="0" noProof="0" dirty="0">
              <a:ln>
                <a:noFill/>
              </a:ln>
              <a:solidFill>
                <a:srgbClr val="00457E">
                  <a:lumMod val="60000"/>
                  <a:lumOff val="40000"/>
                </a:srgbClr>
              </a:solidFill>
              <a:effectLst/>
              <a:uLnTx/>
              <a:uFillTx/>
              <a:latin typeface="Gill Sans MT"/>
              <a:ea typeface="맑은 고딕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89765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02D62477-00D5-4046-8AE8-9B23CA5D7C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34" y="1619608"/>
            <a:ext cx="5034276" cy="2484000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2925901" y="925269"/>
            <a:ext cx="29177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pc="40" dirty="0">
                <a:latin typeface="+mn-ea"/>
                <a:cs typeface="함초롬바탕" pitchFamily="18" charset="-127"/>
              </a:rPr>
              <a:t>■ </a:t>
            </a:r>
            <a:r>
              <a:rPr lang="ko-KR" altLang="en-US" sz="1200" b="1" spc="40" dirty="0">
                <a:latin typeface="+mn-ea"/>
                <a:cs typeface="함초롬바탕" pitchFamily="18" charset="-127"/>
              </a:rPr>
              <a:t>프로그램 </a:t>
            </a:r>
            <a:r>
              <a:rPr lang="en-US" altLang="ko-KR" sz="1200" b="1" spc="40" dirty="0">
                <a:latin typeface="+mn-ea"/>
                <a:cs typeface="함초롬바탕" pitchFamily="18" charset="-127"/>
              </a:rPr>
              <a:t>LMS</a:t>
            </a:r>
            <a:r>
              <a:rPr lang="ko-KR" altLang="en-US" sz="1200" b="1" spc="40" dirty="0">
                <a:latin typeface="+mn-ea"/>
                <a:cs typeface="함초롬바탕" pitchFamily="18" charset="-127"/>
              </a:rPr>
              <a:t>수강 방법 </a:t>
            </a:r>
            <a:r>
              <a:rPr lang="en-US" altLang="ko-KR" sz="1200" b="1" spc="40" dirty="0">
                <a:latin typeface="+mn-ea"/>
                <a:cs typeface="함초롬바탕" pitchFamily="18" charset="-127"/>
              </a:rPr>
              <a:t>Guideline</a:t>
            </a:r>
            <a:endParaRPr lang="ko-KR" altLang="en-US" sz="1200" b="1" spc="40" dirty="0">
              <a:latin typeface="+mn-ea"/>
              <a:cs typeface="함초롬바탕" pitchFamily="18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4130DBB-A5EE-4351-BDE2-0CB703C0C318}"/>
              </a:ext>
            </a:extLst>
          </p:cNvPr>
          <p:cNvSpPr/>
          <p:nvPr/>
        </p:nvSpPr>
        <p:spPr>
          <a:xfrm>
            <a:off x="0" y="1340768"/>
            <a:ext cx="50040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5.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강좌 전체보기 하단 메뉴 중 신청특강 메뉴 클릭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15C43968-31B3-4B37-85F9-09B14B7440A7}"/>
              </a:ext>
            </a:extLst>
          </p:cNvPr>
          <p:cNvSpPr/>
          <p:nvPr/>
        </p:nvSpPr>
        <p:spPr>
          <a:xfrm>
            <a:off x="2925901" y="2122330"/>
            <a:ext cx="3216434" cy="370566"/>
          </a:xfrm>
          <a:prstGeom prst="rect">
            <a:avLst/>
          </a:prstGeom>
          <a:noFill/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ysDot"/>
          </a:ln>
          <a:effectLst/>
        </p:spPr>
        <p:txBody>
          <a:bodyPr rtlCol="0" anchor="ctr"/>
          <a:lstStyle/>
          <a:p>
            <a:pPr marL="0" marR="0" lvl="0" indent="0" algn="ctr" defTabSz="30861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ill Sans MT"/>
              <a:ea typeface="맑은 고딕"/>
              <a:cs typeface="+mn-cs"/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3CDFD8C3-7A15-4A32-8B1C-113C874F20D1}"/>
              </a:ext>
            </a:extLst>
          </p:cNvPr>
          <p:cNvSpPr/>
          <p:nvPr/>
        </p:nvSpPr>
        <p:spPr>
          <a:xfrm>
            <a:off x="2637869" y="1902089"/>
            <a:ext cx="363798" cy="370566"/>
          </a:xfrm>
          <a:prstGeom prst="ellipse">
            <a:avLst/>
          </a:prstGeom>
          <a:solidFill>
            <a:srgbClr val="FFFFFF"/>
          </a:solidFill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30861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000" kern="0" dirty="0">
                <a:solidFill>
                  <a:srgbClr val="00457E">
                    <a:lumMod val="60000"/>
                    <a:lumOff val="40000"/>
                  </a:srgbClr>
                </a:solidFill>
                <a:latin typeface="Gill Sans MT"/>
                <a:ea typeface="맑은 고딕"/>
              </a:rPr>
              <a:t>3</a:t>
            </a:r>
            <a:endParaRPr kumimoji="0" lang="ko-KR" altLang="en-US" sz="2000" b="0" i="0" u="none" strike="noStrike" kern="0" cap="none" spc="0" normalizeH="0" baseline="0" noProof="0" dirty="0">
              <a:ln>
                <a:noFill/>
              </a:ln>
              <a:solidFill>
                <a:srgbClr val="00457E">
                  <a:lumMod val="60000"/>
                  <a:lumOff val="40000"/>
                </a:srgbClr>
              </a:solidFill>
              <a:effectLst/>
              <a:uLnTx/>
              <a:uFillTx/>
              <a:latin typeface="Gill Sans MT"/>
              <a:ea typeface="맑은 고딕"/>
              <a:cs typeface="+mn-cs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6A85D529-30D2-459B-83D0-5ABF22C648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5735" y="4437111"/>
            <a:ext cx="5034275" cy="2305168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60EBC809-66BE-4194-901D-9259BDBD933F}"/>
              </a:ext>
            </a:extLst>
          </p:cNvPr>
          <p:cNvSpPr/>
          <p:nvPr/>
        </p:nvSpPr>
        <p:spPr>
          <a:xfrm>
            <a:off x="0" y="4131860"/>
            <a:ext cx="55801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6.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④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⑤각각 위치에 특강 자료 다운로드 및 특강을 선택하여 수강하기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.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DC374D24-13A1-481C-AA07-CD7EB30198DC}"/>
              </a:ext>
            </a:extLst>
          </p:cNvPr>
          <p:cNvSpPr/>
          <p:nvPr/>
        </p:nvSpPr>
        <p:spPr>
          <a:xfrm>
            <a:off x="3001666" y="6194035"/>
            <a:ext cx="4018605" cy="370566"/>
          </a:xfrm>
          <a:prstGeom prst="rect">
            <a:avLst/>
          </a:prstGeom>
          <a:noFill/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ysDot"/>
          </a:ln>
          <a:effectLst/>
        </p:spPr>
        <p:txBody>
          <a:bodyPr rtlCol="0" anchor="ctr"/>
          <a:lstStyle/>
          <a:p>
            <a:pPr marL="0" marR="0" lvl="0" indent="0" algn="ctr" defTabSz="30861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ill Sans MT"/>
              <a:ea typeface="맑은 고딕"/>
              <a:cs typeface="+mn-cs"/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78F54542-86A2-4DD4-84C4-2E76FB5EC40D}"/>
              </a:ext>
            </a:extLst>
          </p:cNvPr>
          <p:cNvSpPr/>
          <p:nvPr/>
        </p:nvSpPr>
        <p:spPr>
          <a:xfrm>
            <a:off x="2727639" y="5941676"/>
            <a:ext cx="368092" cy="370566"/>
          </a:xfrm>
          <a:prstGeom prst="ellipse">
            <a:avLst/>
          </a:prstGeom>
          <a:solidFill>
            <a:srgbClr val="FFFFFF"/>
          </a:solidFill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30861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000" kern="0" dirty="0">
                <a:solidFill>
                  <a:srgbClr val="00457E">
                    <a:lumMod val="60000"/>
                    <a:lumOff val="40000"/>
                  </a:srgbClr>
                </a:solidFill>
                <a:latin typeface="Gill Sans MT"/>
                <a:ea typeface="맑은 고딕"/>
              </a:rPr>
              <a:t>5</a:t>
            </a:r>
            <a:endParaRPr kumimoji="0" lang="ko-KR" altLang="en-US" sz="2000" b="0" i="0" u="none" strike="noStrike" kern="0" cap="none" spc="0" normalizeH="0" baseline="0" noProof="0" dirty="0">
              <a:ln>
                <a:noFill/>
              </a:ln>
              <a:solidFill>
                <a:srgbClr val="00457E">
                  <a:lumMod val="60000"/>
                  <a:lumOff val="40000"/>
                </a:srgbClr>
              </a:solidFill>
              <a:effectLst/>
              <a:uLnTx/>
              <a:uFillTx/>
              <a:latin typeface="Gill Sans MT"/>
              <a:ea typeface="맑은 고딕"/>
              <a:cs typeface="+mn-cs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D3EECB6-A476-4F44-B4CE-8F260C3B5333}"/>
              </a:ext>
            </a:extLst>
          </p:cNvPr>
          <p:cNvSpPr/>
          <p:nvPr/>
        </p:nvSpPr>
        <p:spPr>
          <a:xfrm>
            <a:off x="3019965" y="5361314"/>
            <a:ext cx="975971" cy="370566"/>
          </a:xfrm>
          <a:prstGeom prst="rect">
            <a:avLst/>
          </a:prstGeom>
          <a:noFill/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ysDot"/>
          </a:ln>
          <a:effectLst/>
        </p:spPr>
        <p:txBody>
          <a:bodyPr rtlCol="0" anchor="ctr"/>
          <a:lstStyle/>
          <a:p>
            <a:pPr marL="0" marR="0" lvl="0" indent="0" algn="ctr" defTabSz="30861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ill Sans MT"/>
              <a:ea typeface="맑은 고딕"/>
              <a:cs typeface="+mn-cs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BFC0F6C8-AD94-4AB3-8FE7-1AE10EF811D3}"/>
              </a:ext>
            </a:extLst>
          </p:cNvPr>
          <p:cNvSpPr/>
          <p:nvPr/>
        </p:nvSpPr>
        <p:spPr>
          <a:xfrm>
            <a:off x="2731933" y="5141073"/>
            <a:ext cx="363798" cy="370566"/>
          </a:xfrm>
          <a:prstGeom prst="ellipse">
            <a:avLst/>
          </a:prstGeom>
          <a:solidFill>
            <a:srgbClr val="FFFFFF"/>
          </a:solidFill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30861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0" i="0" u="none" strike="noStrike" kern="0" cap="none" spc="0" normalizeH="0" baseline="0" noProof="0" dirty="0">
                <a:ln>
                  <a:noFill/>
                </a:ln>
                <a:solidFill>
                  <a:srgbClr val="00457E">
                    <a:lumMod val="60000"/>
                    <a:lumOff val="40000"/>
                  </a:srgbClr>
                </a:solidFill>
                <a:effectLst/>
                <a:uLnTx/>
                <a:uFillTx/>
                <a:latin typeface="Gill Sans MT"/>
                <a:ea typeface="맑은 고딕"/>
                <a:cs typeface="+mn-cs"/>
              </a:rPr>
              <a:t>4</a:t>
            </a:r>
            <a:endParaRPr kumimoji="0" lang="ko-KR" altLang="en-US" sz="2000" b="0" i="0" u="none" strike="noStrike" kern="0" cap="none" spc="0" normalizeH="0" baseline="0" noProof="0" dirty="0">
              <a:ln>
                <a:noFill/>
              </a:ln>
              <a:solidFill>
                <a:srgbClr val="00457E">
                  <a:lumMod val="60000"/>
                  <a:lumOff val="40000"/>
                </a:srgbClr>
              </a:solidFill>
              <a:effectLst/>
              <a:uLnTx/>
              <a:uFillTx/>
              <a:latin typeface="Gill Sans MT"/>
              <a:ea typeface="맑은 고딕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30145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3613150" y="1017902"/>
            <a:ext cx="18543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pc="40" dirty="0">
                <a:latin typeface="+mn-ea"/>
                <a:cs typeface="함초롬바탕" pitchFamily="18" charset="-127"/>
              </a:rPr>
              <a:t>■ </a:t>
            </a:r>
            <a:r>
              <a:rPr lang="ko-KR" altLang="en-US" sz="1200" b="1" spc="40" dirty="0">
                <a:latin typeface="+mn-ea"/>
                <a:cs typeface="함초롬바탕" pitchFamily="18" charset="-127"/>
              </a:rPr>
              <a:t>포털 계좌 등록 방법</a:t>
            </a:r>
            <a:br>
              <a:rPr lang="en-US" altLang="ko-KR" sz="1200" b="1" spc="40" dirty="0">
                <a:latin typeface="+mn-ea"/>
                <a:cs typeface="함초롬바탕" pitchFamily="18" charset="-127"/>
              </a:rPr>
            </a:br>
            <a:endParaRPr lang="ko-KR" altLang="en-US" sz="1200" b="1" spc="40" dirty="0">
              <a:latin typeface="+mn-ea"/>
              <a:cs typeface="함초롬바탕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25</a:t>
            </a:fld>
            <a:endParaRPr lang="ko-KR" altLang="en-US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16E2D9D5-4EA1-4925-B382-410A56CBA22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505"/>
          <a:stretch/>
        </p:blipFill>
        <p:spPr>
          <a:xfrm>
            <a:off x="0" y="2132856"/>
            <a:ext cx="8642316" cy="2715004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2E5C7A5-AD12-4E84-9B5B-3A7196E0D1E6}"/>
              </a:ext>
            </a:extLst>
          </p:cNvPr>
          <p:cNvSpPr/>
          <p:nvPr/>
        </p:nvSpPr>
        <p:spPr>
          <a:xfrm>
            <a:off x="-108520" y="1484784"/>
            <a:ext cx="46085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1.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한양대학교 포털 로그인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hlinkClick r:id="rId3"/>
              </a:rPr>
              <a:t>https://portal.hanyang.ac.kr/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 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E00A9A80-1B1B-468C-A189-572239717AA7}"/>
              </a:ext>
            </a:extLst>
          </p:cNvPr>
          <p:cNvSpPr/>
          <p:nvPr/>
        </p:nvSpPr>
        <p:spPr>
          <a:xfrm>
            <a:off x="-108520" y="1772816"/>
            <a:ext cx="504056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2.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상단 메뉴 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신청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 -&gt;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본인계좌관리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FFD31FD6-F567-4C18-9011-41C2CDD8F42F}"/>
              </a:ext>
            </a:extLst>
          </p:cNvPr>
          <p:cNvSpPr/>
          <p:nvPr/>
        </p:nvSpPr>
        <p:spPr>
          <a:xfrm>
            <a:off x="-108520" y="5108199"/>
            <a:ext cx="46085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3.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본인계좌관리 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-&gt;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계좌입력 후 저장 </a:t>
            </a:r>
            <a:r>
              <a:rPr lang="en-US" altLang="ko-KR" sz="1050" b="1" spc="40" dirty="0">
                <a:solidFill>
                  <a:srgbClr val="FF0000"/>
                </a:solidFill>
                <a:latin typeface="+mn-ea"/>
                <a:cs typeface="함초롬바탕" pitchFamily="18" charset="-127"/>
              </a:rPr>
              <a:t>(</a:t>
            </a:r>
            <a:r>
              <a:rPr lang="ko-KR" altLang="en-US" sz="1050" b="1" spc="40" dirty="0">
                <a:solidFill>
                  <a:srgbClr val="FF0000"/>
                </a:solidFill>
                <a:latin typeface="+mn-ea"/>
                <a:cs typeface="함초롬바탕" pitchFamily="18" charset="-127"/>
              </a:rPr>
              <a:t>해당계좌로 장학금 지급예정</a:t>
            </a:r>
            <a:r>
              <a:rPr lang="en-US" altLang="ko-KR" sz="1050" b="1" spc="40" dirty="0">
                <a:solidFill>
                  <a:srgbClr val="FF0000"/>
                </a:solidFill>
                <a:latin typeface="+mn-ea"/>
                <a:cs typeface="함초롬바탕" pitchFamily="18" charset="-127"/>
              </a:rPr>
              <a:t>)</a:t>
            </a:r>
            <a:r>
              <a:rPr lang="ko-KR" altLang="en-US" sz="1050" dirty="0">
                <a:solidFill>
                  <a:srgbClr val="FF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 </a:t>
            </a:r>
            <a:endParaRPr lang="ko-KR" altLang="en-US" sz="1200" dirty="0">
              <a:solidFill>
                <a:srgbClr val="FF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87A39655-0ED0-4A39-8E50-179FD9E18AD2}"/>
              </a:ext>
            </a:extLst>
          </p:cNvPr>
          <p:cNvSpPr/>
          <p:nvPr/>
        </p:nvSpPr>
        <p:spPr>
          <a:xfrm>
            <a:off x="2699792" y="3573016"/>
            <a:ext cx="864096" cy="216024"/>
          </a:xfrm>
          <a:prstGeom prst="rect">
            <a:avLst/>
          </a:prstGeom>
          <a:noFill/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ysDot"/>
          </a:ln>
          <a:effectLst/>
        </p:spPr>
        <p:txBody>
          <a:bodyPr rtlCol="0" anchor="ctr"/>
          <a:lstStyle/>
          <a:p>
            <a:pPr marL="0" marR="0" lvl="0" indent="0" algn="ctr" defTabSz="30861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ill Sans MT"/>
              <a:ea typeface="맑은 고딕"/>
              <a:cs typeface="+mn-cs"/>
            </a:endParaRPr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EE10C8B9-9DA9-4127-AF73-C98BEA0C3C38}"/>
              </a:ext>
            </a:extLst>
          </p:cNvPr>
          <p:cNvSpPr/>
          <p:nvPr/>
        </p:nvSpPr>
        <p:spPr>
          <a:xfrm>
            <a:off x="3419871" y="3284983"/>
            <a:ext cx="363798" cy="370566"/>
          </a:xfrm>
          <a:prstGeom prst="ellipse">
            <a:avLst/>
          </a:prstGeom>
          <a:solidFill>
            <a:srgbClr val="FFFFFF"/>
          </a:solidFill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30861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0" i="0" u="none" strike="noStrike" kern="0" cap="none" spc="0" normalizeH="0" baseline="0" noProof="0" dirty="0">
                <a:ln>
                  <a:noFill/>
                </a:ln>
                <a:solidFill>
                  <a:srgbClr val="00457E">
                    <a:lumMod val="60000"/>
                    <a:lumOff val="40000"/>
                  </a:srgbClr>
                </a:solidFill>
                <a:effectLst/>
                <a:uLnTx/>
                <a:uFillTx/>
                <a:latin typeface="Gill Sans MT"/>
                <a:ea typeface="맑은 고딕"/>
                <a:cs typeface="+mn-cs"/>
              </a:rPr>
              <a:t>1</a:t>
            </a:r>
            <a:endParaRPr kumimoji="0" lang="ko-KR" altLang="en-US" sz="2000" b="0" i="0" u="none" strike="noStrike" kern="0" cap="none" spc="0" normalizeH="0" baseline="0" noProof="0" dirty="0">
              <a:ln>
                <a:noFill/>
              </a:ln>
              <a:solidFill>
                <a:srgbClr val="00457E">
                  <a:lumMod val="60000"/>
                  <a:lumOff val="40000"/>
                </a:srgbClr>
              </a:solidFill>
              <a:effectLst/>
              <a:uLnTx/>
              <a:uFillTx/>
              <a:latin typeface="Gill Sans MT"/>
              <a:ea typeface="맑은 고딕"/>
              <a:cs typeface="+mn-cs"/>
            </a:endParaRP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6BFC68F3-EC0B-44DA-A40E-DAF3B0BB2620}"/>
              </a:ext>
            </a:extLst>
          </p:cNvPr>
          <p:cNvGrpSpPr/>
          <p:nvPr/>
        </p:nvGrpSpPr>
        <p:grpSpPr>
          <a:xfrm>
            <a:off x="251520" y="5445224"/>
            <a:ext cx="8500702" cy="827891"/>
            <a:chOff x="251520" y="5445224"/>
            <a:chExt cx="8500702" cy="827891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9D0F429F-BACE-4056-8B18-A098FAA1B79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51520" y="5517232"/>
              <a:ext cx="8244408" cy="755883"/>
            </a:xfrm>
            <a:prstGeom prst="rect">
              <a:avLst/>
            </a:prstGeom>
          </p:spPr>
        </p:pic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11943215-C5FC-4F74-9A78-D6C59599C51F}"/>
                </a:ext>
              </a:extLst>
            </p:cNvPr>
            <p:cNvSpPr/>
            <p:nvPr/>
          </p:nvSpPr>
          <p:spPr>
            <a:xfrm>
              <a:off x="8100392" y="5733256"/>
              <a:ext cx="432048" cy="288032"/>
            </a:xfrm>
            <a:prstGeom prst="rect">
              <a:avLst/>
            </a:prstGeom>
            <a:noFill/>
            <a:ln w="38100" cap="flat" cmpd="sng" algn="ctr">
              <a:solidFill>
                <a:srgbClr val="00457E">
                  <a:lumMod val="60000"/>
                  <a:lumOff val="40000"/>
                </a:srgbClr>
              </a:solidFill>
              <a:prstDash val="sysDot"/>
            </a:ln>
            <a:effectLst/>
          </p:spPr>
          <p:txBody>
            <a:bodyPr rtlCol="0" anchor="ctr"/>
            <a:lstStyle/>
            <a:p>
              <a:pPr marL="0" marR="0" lvl="0" indent="0" algn="ctr" defTabSz="30861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/>
                <a:ea typeface="맑은 고딕"/>
                <a:cs typeface="+mn-cs"/>
              </a:endParaRPr>
            </a:p>
          </p:txBody>
        </p:sp>
        <p:sp>
          <p:nvSpPr>
            <p:cNvPr id="13" name="타원 12">
              <a:extLst>
                <a:ext uri="{FF2B5EF4-FFF2-40B4-BE49-F238E27FC236}">
                  <a16:creationId xmlns:a16="http://schemas.microsoft.com/office/drawing/2014/main" id="{6727E207-FD6F-4588-90B9-9CAFCAC23BB6}"/>
                </a:ext>
              </a:extLst>
            </p:cNvPr>
            <p:cNvSpPr/>
            <p:nvPr/>
          </p:nvSpPr>
          <p:spPr>
            <a:xfrm>
              <a:off x="8388424" y="5445224"/>
              <a:ext cx="363798" cy="370566"/>
            </a:xfrm>
            <a:prstGeom prst="ellipse">
              <a:avLst/>
            </a:prstGeom>
            <a:solidFill>
              <a:srgbClr val="FFFFFF"/>
            </a:solidFill>
            <a:ln w="38100" cap="flat" cmpd="sng" algn="ctr">
              <a:solidFill>
                <a:srgbClr val="00457E">
                  <a:lumMod val="60000"/>
                  <a:lumOff val="4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30861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457E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Gill Sans MT"/>
                  <a:ea typeface="맑은 고딕"/>
                  <a:cs typeface="+mn-cs"/>
                </a:rPr>
                <a:t>2</a:t>
              </a:r>
              <a:endParaRPr kumimoji="0" lang="ko-KR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457E">
                    <a:lumMod val="60000"/>
                    <a:lumOff val="40000"/>
                  </a:srgbClr>
                </a:solidFill>
                <a:effectLst/>
                <a:uLnTx/>
                <a:uFillTx/>
                <a:latin typeface="Gill Sans MT"/>
                <a:ea typeface="맑은 고딕"/>
                <a:cs typeface="+mn-cs"/>
              </a:endParaRPr>
            </a:p>
          </p:txBody>
        </p:sp>
        <p:sp>
          <p:nvSpPr>
            <p:cNvPr id="15" name="자유형: 도형 14">
              <a:extLst>
                <a:ext uri="{FF2B5EF4-FFF2-40B4-BE49-F238E27FC236}">
                  <a16:creationId xmlns:a16="http://schemas.microsoft.com/office/drawing/2014/main" id="{11AAEC7C-F357-43CA-A359-C2AA08BBF477}"/>
                </a:ext>
              </a:extLst>
            </p:cNvPr>
            <p:cNvSpPr/>
            <p:nvPr/>
          </p:nvSpPr>
          <p:spPr>
            <a:xfrm>
              <a:off x="1716400" y="6104670"/>
              <a:ext cx="257688" cy="62859"/>
            </a:xfrm>
            <a:custGeom>
              <a:avLst/>
              <a:gdLst>
                <a:gd name="connsiteX0" fmla="*/ 255275 w 257688"/>
                <a:gd name="connsiteY0" fmla="*/ 43718 h 62859"/>
                <a:gd name="connsiteX1" fmla="*/ 255275 w 257688"/>
                <a:gd name="connsiteY1" fmla="*/ 43718 h 62859"/>
                <a:gd name="connsiteX2" fmla="*/ 255275 w 257688"/>
                <a:gd name="connsiteY2" fmla="*/ 3236 h 62859"/>
                <a:gd name="connsiteX3" fmla="*/ 248131 w 257688"/>
                <a:gd name="connsiteY3" fmla="*/ 855 h 62859"/>
                <a:gd name="connsiteX4" fmla="*/ 174313 w 257688"/>
                <a:gd name="connsiteY4" fmla="*/ 3236 h 62859"/>
                <a:gd name="connsiteX5" fmla="*/ 71919 w 257688"/>
                <a:gd name="connsiteY5" fmla="*/ 3236 h 62859"/>
                <a:gd name="connsiteX6" fmla="*/ 45725 w 257688"/>
                <a:gd name="connsiteY6" fmla="*/ 7999 h 62859"/>
                <a:gd name="connsiteX7" fmla="*/ 5244 w 257688"/>
                <a:gd name="connsiteY7" fmla="*/ 12761 h 62859"/>
                <a:gd name="connsiteX8" fmla="*/ 481 w 257688"/>
                <a:gd name="connsiteY8" fmla="*/ 22286 h 62859"/>
                <a:gd name="connsiteX9" fmla="*/ 7625 w 257688"/>
                <a:gd name="connsiteY9" fmla="*/ 50861 h 62859"/>
                <a:gd name="connsiteX10" fmla="*/ 38581 w 257688"/>
                <a:gd name="connsiteY10" fmla="*/ 48480 h 62859"/>
                <a:gd name="connsiteX11" fmla="*/ 81444 w 257688"/>
                <a:gd name="connsiteY11" fmla="*/ 50861 h 62859"/>
                <a:gd name="connsiteX12" fmla="*/ 145738 w 257688"/>
                <a:gd name="connsiteY12" fmla="*/ 55624 h 62859"/>
                <a:gd name="connsiteX13" fmla="*/ 252894 w 257688"/>
                <a:gd name="connsiteY13" fmla="*/ 55624 h 62859"/>
                <a:gd name="connsiteX14" fmla="*/ 255275 w 257688"/>
                <a:gd name="connsiteY14" fmla="*/ 43718 h 628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57688" h="62859">
                  <a:moveTo>
                    <a:pt x="255275" y="43718"/>
                  </a:moveTo>
                  <a:lnTo>
                    <a:pt x="255275" y="43718"/>
                  </a:lnTo>
                  <a:cubicBezTo>
                    <a:pt x="256136" y="35104"/>
                    <a:pt x="260246" y="13178"/>
                    <a:pt x="255275" y="3236"/>
                  </a:cubicBezTo>
                  <a:cubicBezTo>
                    <a:pt x="254152" y="991"/>
                    <a:pt x="250512" y="1649"/>
                    <a:pt x="248131" y="855"/>
                  </a:cubicBezTo>
                  <a:cubicBezTo>
                    <a:pt x="223525" y="1649"/>
                    <a:pt x="198932" y="3236"/>
                    <a:pt x="174313" y="3236"/>
                  </a:cubicBezTo>
                  <a:cubicBezTo>
                    <a:pt x="28828" y="3236"/>
                    <a:pt x="246674" y="-4045"/>
                    <a:pt x="71919" y="3236"/>
                  </a:cubicBezTo>
                  <a:cubicBezTo>
                    <a:pt x="61652" y="5290"/>
                    <a:pt x="56402" y="6474"/>
                    <a:pt x="45725" y="7999"/>
                  </a:cubicBezTo>
                  <a:cubicBezTo>
                    <a:pt x="34270" y="9635"/>
                    <a:pt x="16494" y="11511"/>
                    <a:pt x="5244" y="12761"/>
                  </a:cubicBezTo>
                  <a:cubicBezTo>
                    <a:pt x="3656" y="15936"/>
                    <a:pt x="753" y="18747"/>
                    <a:pt x="481" y="22286"/>
                  </a:cubicBezTo>
                  <a:cubicBezTo>
                    <a:pt x="-914" y="40423"/>
                    <a:pt x="505" y="40181"/>
                    <a:pt x="7625" y="50861"/>
                  </a:cubicBezTo>
                  <a:cubicBezTo>
                    <a:pt x="17944" y="50067"/>
                    <a:pt x="28232" y="48480"/>
                    <a:pt x="38581" y="48480"/>
                  </a:cubicBezTo>
                  <a:cubicBezTo>
                    <a:pt x="52891" y="48480"/>
                    <a:pt x="67161" y="49995"/>
                    <a:pt x="81444" y="50861"/>
                  </a:cubicBezTo>
                  <a:cubicBezTo>
                    <a:pt x="114595" y="52870"/>
                    <a:pt x="114968" y="53060"/>
                    <a:pt x="145738" y="55624"/>
                  </a:cubicBezTo>
                  <a:cubicBezTo>
                    <a:pt x="183690" y="68275"/>
                    <a:pt x="161358" y="61727"/>
                    <a:pt x="252894" y="55624"/>
                  </a:cubicBezTo>
                  <a:cubicBezTo>
                    <a:pt x="255750" y="55434"/>
                    <a:pt x="254878" y="45702"/>
                    <a:pt x="255275" y="43718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: 도형 15">
              <a:extLst>
                <a:ext uri="{FF2B5EF4-FFF2-40B4-BE49-F238E27FC236}">
                  <a16:creationId xmlns:a16="http://schemas.microsoft.com/office/drawing/2014/main" id="{299F016D-5B08-4A25-A87C-FF66C3DB966C}"/>
                </a:ext>
              </a:extLst>
            </p:cNvPr>
            <p:cNvSpPr/>
            <p:nvPr/>
          </p:nvSpPr>
          <p:spPr>
            <a:xfrm>
              <a:off x="7117556" y="6117431"/>
              <a:ext cx="178594" cy="61913"/>
            </a:xfrm>
            <a:custGeom>
              <a:avLst/>
              <a:gdLst>
                <a:gd name="connsiteX0" fmla="*/ 164307 w 178594"/>
                <a:gd name="connsiteY0" fmla="*/ 54769 h 61913"/>
                <a:gd name="connsiteX1" fmla="*/ 164307 w 178594"/>
                <a:gd name="connsiteY1" fmla="*/ 54769 h 61913"/>
                <a:gd name="connsiteX2" fmla="*/ 178594 w 178594"/>
                <a:gd name="connsiteY2" fmla="*/ 30957 h 61913"/>
                <a:gd name="connsiteX3" fmla="*/ 173832 w 178594"/>
                <a:gd name="connsiteY3" fmla="*/ 7144 h 61913"/>
                <a:gd name="connsiteX4" fmla="*/ 159544 w 178594"/>
                <a:gd name="connsiteY4" fmla="*/ 0 h 61913"/>
                <a:gd name="connsiteX5" fmla="*/ 78582 w 178594"/>
                <a:gd name="connsiteY5" fmla="*/ 2382 h 61913"/>
                <a:gd name="connsiteX6" fmla="*/ 64294 w 178594"/>
                <a:gd name="connsiteY6" fmla="*/ 7144 h 61913"/>
                <a:gd name="connsiteX7" fmla="*/ 40482 w 178594"/>
                <a:gd name="connsiteY7" fmla="*/ 9525 h 61913"/>
                <a:gd name="connsiteX8" fmla="*/ 16669 w 178594"/>
                <a:gd name="connsiteY8" fmla="*/ 9525 h 61913"/>
                <a:gd name="connsiteX9" fmla="*/ 14288 w 178594"/>
                <a:gd name="connsiteY9" fmla="*/ 2382 h 61913"/>
                <a:gd name="connsiteX10" fmla="*/ 4763 w 178594"/>
                <a:gd name="connsiteY10" fmla="*/ 16669 h 61913"/>
                <a:gd name="connsiteX11" fmla="*/ 0 w 178594"/>
                <a:gd name="connsiteY11" fmla="*/ 23813 h 61913"/>
                <a:gd name="connsiteX12" fmla="*/ 7144 w 178594"/>
                <a:gd name="connsiteY12" fmla="*/ 54769 h 61913"/>
                <a:gd name="connsiteX13" fmla="*/ 14288 w 178594"/>
                <a:gd name="connsiteY13" fmla="*/ 59532 h 61913"/>
                <a:gd name="connsiteX14" fmla="*/ 21432 w 178594"/>
                <a:gd name="connsiteY14" fmla="*/ 61913 h 61913"/>
                <a:gd name="connsiteX15" fmla="*/ 50007 w 178594"/>
                <a:gd name="connsiteY15" fmla="*/ 59532 h 61913"/>
                <a:gd name="connsiteX16" fmla="*/ 71438 w 178594"/>
                <a:gd name="connsiteY16" fmla="*/ 54769 h 61913"/>
                <a:gd name="connsiteX17" fmla="*/ 164307 w 178594"/>
                <a:gd name="connsiteY17" fmla="*/ 54769 h 61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78594" h="61913">
                  <a:moveTo>
                    <a:pt x="164307" y="54769"/>
                  </a:moveTo>
                  <a:lnTo>
                    <a:pt x="164307" y="54769"/>
                  </a:lnTo>
                  <a:cubicBezTo>
                    <a:pt x="165320" y="53351"/>
                    <a:pt x="178594" y="38221"/>
                    <a:pt x="178594" y="30957"/>
                  </a:cubicBezTo>
                  <a:cubicBezTo>
                    <a:pt x="178594" y="30922"/>
                    <a:pt x="175405" y="9504"/>
                    <a:pt x="173832" y="7144"/>
                  </a:cubicBezTo>
                  <a:cubicBezTo>
                    <a:pt x="171195" y="3189"/>
                    <a:pt x="163618" y="1358"/>
                    <a:pt x="159544" y="0"/>
                  </a:cubicBezTo>
                  <a:cubicBezTo>
                    <a:pt x="132557" y="794"/>
                    <a:pt x="105505" y="363"/>
                    <a:pt x="78582" y="2382"/>
                  </a:cubicBezTo>
                  <a:cubicBezTo>
                    <a:pt x="73576" y="2757"/>
                    <a:pt x="69289" y="6645"/>
                    <a:pt x="64294" y="7144"/>
                  </a:cubicBezTo>
                  <a:lnTo>
                    <a:pt x="40482" y="9525"/>
                  </a:lnTo>
                  <a:cubicBezTo>
                    <a:pt x="31684" y="12459"/>
                    <a:pt x="27616" y="14999"/>
                    <a:pt x="16669" y="9525"/>
                  </a:cubicBezTo>
                  <a:cubicBezTo>
                    <a:pt x="14424" y="8403"/>
                    <a:pt x="15082" y="4763"/>
                    <a:pt x="14288" y="2382"/>
                  </a:cubicBezTo>
                  <a:lnTo>
                    <a:pt x="4763" y="16669"/>
                  </a:lnTo>
                  <a:lnTo>
                    <a:pt x="0" y="23813"/>
                  </a:lnTo>
                  <a:cubicBezTo>
                    <a:pt x="1117" y="33860"/>
                    <a:pt x="-14" y="46179"/>
                    <a:pt x="7144" y="54769"/>
                  </a:cubicBezTo>
                  <a:cubicBezTo>
                    <a:pt x="8976" y="56968"/>
                    <a:pt x="11728" y="58252"/>
                    <a:pt x="14288" y="59532"/>
                  </a:cubicBezTo>
                  <a:cubicBezTo>
                    <a:pt x="16533" y="60655"/>
                    <a:pt x="19051" y="61119"/>
                    <a:pt x="21432" y="61913"/>
                  </a:cubicBezTo>
                  <a:cubicBezTo>
                    <a:pt x="30957" y="61119"/>
                    <a:pt x="40533" y="60795"/>
                    <a:pt x="50007" y="59532"/>
                  </a:cubicBezTo>
                  <a:cubicBezTo>
                    <a:pt x="75234" y="56168"/>
                    <a:pt x="28697" y="56513"/>
                    <a:pt x="71438" y="54769"/>
                  </a:cubicBezTo>
                  <a:cubicBezTo>
                    <a:pt x="131135" y="52333"/>
                    <a:pt x="148829" y="54769"/>
                    <a:pt x="164307" y="54769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: 도형 16">
              <a:extLst>
                <a:ext uri="{FF2B5EF4-FFF2-40B4-BE49-F238E27FC236}">
                  <a16:creationId xmlns:a16="http://schemas.microsoft.com/office/drawing/2014/main" id="{96B9ECD7-690E-486F-A551-956EEFC32DED}"/>
                </a:ext>
              </a:extLst>
            </p:cNvPr>
            <p:cNvSpPr/>
            <p:nvPr/>
          </p:nvSpPr>
          <p:spPr>
            <a:xfrm>
              <a:off x="4441973" y="6110288"/>
              <a:ext cx="527696" cy="57150"/>
            </a:xfrm>
            <a:custGeom>
              <a:avLst/>
              <a:gdLst>
                <a:gd name="connsiteX0" fmla="*/ 527696 w 527696"/>
                <a:gd name="connsiteY0" fmla="*/ 54768 h 57150"/>
                <a:gd name="connsiteX1" fmla="*/ 527696 w 527696"/>
                <a:gd name="connsiteY1" fmla="*/ 54768 h 57150"/>
                <a:gd name="connsiteX2" fmla="*/ 525315 w 527696"/>
                <a:gd name="connsiteY2" fmla="*/ 33337 h 57150"/>
                <a:gd name="connsiteX3" fmla="*/ 515790 w 527696"/>
                <a:gd name="connsiteY3" fmla="*/ 19050 h 57150"/>
                <a:gd name="connsiteX4" fmla="*/ 513408 w 527696"/>
                <a:gd name="connsiteY4" fmla="*/ 11906 h 57150"/>
                <a:gd name="connsiteX5" fmla="*/ 506265 w 527696"/>
                <a:gd name="connsiteY5" fmla="*/ 7143 h 57150"/>
                <a:gd name="connsiteX6" fmla="*/ 446733 w 527696"/>
                <a:gd name="connsiteY6" fmla="*/ 11906 h 57150"/>
                <a:gd name="connsiteX7" fmla="*/ 434827 w 527696"/>
                <a:gd name="connsiteY7" fmla="*/ 14287 h 57150"/>
                <a:gd name="connsiteX8" fmla="*/ 406252 w 527696"/>
                <a:gd name="connsiteY8" fmla="*/ 19050 h 57150"/>
                <a:gd name="connsiteX9" fmla="*/ 351483 w 527696"/>
                <a:gd name="connsiteY9" fmla="*/ 16668 h 57150"/>
                <a:gd name="connsiteX10" fmla="*/ 339577 w 527696"/>
                <a:gd name="connsiteY10" fmla="*/ 14287 h 57150"/>
                <a:gd name="connsiteX11" fmla="*/ 320527 w 527696"/>
                <a:gd name="connsiteY11" fmla="*/ 11906 h 57150"/>
                <a:gd name="connsiteX12" fmla="*/ 313383 w 527696"/>
                <a:gd name="connsiteY12" fmla="*/ 7143 h 57150"/>
                <a:gd name="connsiteX13" fmla="*/ 303858 w 527696"/>
                <a:gd name="connsiteY13" fmla="*/ 4762 h 57150"/>
                <a:gd name="connsiteX14" fmla="*/ 244327 w 527696"/>
                <a:gd name="connsiteY14" fmla="*/ 7143 h 57150"/>
                <a:gd name="connsiteX15" fmla="*/ 191940 w 527696"/>
                <a:gd name="connsiteY15" fmla="*/ 11906 h 57150"/>
                <a:gd name="connsiteX16" fmla="*/ 168127 w 527696"/>
                <a:gd name="connsiteY16" fmla="*/ 14287 h 57150"/>
                <a:gd name="connsiteX17" fmla="*/ 99071 w 527696"/>
                <a:gd name="connsiteY17" fmla="*/ 7143 h 57150"/>
                <a:gd name="connsiteX18" fmla="*/ 91927 w 527696"/>
                <a:gd name="connsiteY18" fmla="*/ 4762 h 57150"/>
                <a:gd name="connsiteX19" fmla="*/ 72877 w 527696"/>
                <a:gd name="connsiteY19" fmla="*/ 0 h 57150"/>
                <a:gd name="connsiteX20" fmla="*/ 18108 w 527696"/>
                <a:gd name="connsiteY20" fmla="*/ 2381 h 57150"/>
                <a:gd name="connsiteX21" fmla="*/ 10965 w 527696"/>
                <a:gd name="connsiteY21" fmla="*/ 4762 h 57150"/>
                <a:gd name="connsiteX22" fmla="*/ 6202 w 527696"/>
                <a:gd name="connsiteY22" fmla="*/ 19050 h 57150"/>
                <a:gd name="connsiteX23" fmla="*/ 1440 w 527696"/>
                <a:gd name="connsiteY23" fmla="*/ 26193 h 57150"/>
                <a:gd name="connsiteX24" fmla="*/ 3821 w 527696"/>
                <a:gd name="connsiteY24" fmla="*/ 52387 h 57150"/>
                <a:gd name="connsiteX25" fmla="*/ 49065 w 527696"/>
                <a:gd name="connsiteY25" fmla="*/ 47625 h 57150"/>
                <a:gd name="connsiteX26" fmla="*/ 72877 w 527696"/>
                <a:gd name="connsiteY26" fmla="*/ 45243 h 57150"/>
                <a:gd name="connsiteX27" fmla="*/ 96690 w 527696"/>
                <a:gd name="connsiteY27" fmla="*/ 40481 h 57150"/>
                <a:gd name="connsiteX28" fmla="*/ 156221 w 527696"/>
                <a:gd name="connsiteY28" fmla="*/ 42862 h 57150"/>
                <a:gd name="connsiteX29" fmla="*/ 168127 w 527696"/>
                <a:gd name="connsiteY29" fmla="*/ 45243 h 57150"/>
                <a:gd name="connsiteX30" fmla="*/ 184796 w 527696"/>
                <a:gd name="connsiteY30" fmla="*/ 42862 h 57150"/>
                <a:gd name="connsiteX31" fmla="*/ 153840 w 527696"/>
                <a:gd name="connsiteY31" fmla="*/ 45243 h 57150"/>
                <a:gd name="connsiteX32" fmla="*/ 141933 w 527696"/>
                <a:gd name="connsiteY32" fmla="*/ 47625 h 57150"/>
                <a:gd name="connsiteX33" fmla="*/ 125265 w 527696"/>
                <a:gd name="connsiteY33" fmla="*/ 52387 h 57150"/>
                <a:gd name="connsiteX34" fmla="*/ 60971 w 527696"/>
                <a:gd name="connsiteY34" fmla="*/ 57150 h 57150"/>
                <a:gd name="connsiteX35" fmla="*/ 80021 w 527696"/>
                <a:gd name="connsiteY35" fmla="*/ 54768 h 57150"/>
                <a:gd name="connsiteX36" fmla="*/ 89546 w 527696"/>
                <a:gd name="connsiteY36" fmla="*/ 52387 h 57150"/>
                <a:gd name="connsiteX37" fmla="*/ 101452 w 527696"/>
                <a:gd name="connsiteY37" fmla="*/ 50006 h 57150"/>
                <a:gd name="connsiteX38" fmla="*/ 110977 w 527696"/>
                <a:gd name="connsiteY38" fmla="*/ 47625 h 57150"/>
                <a:gd name="connsiteX39" fmla="*/ 187177 w 527696"/>
                <a:gd name="connsiteY39" fmla="*/ 42862 h 57150"/>
                <a:gd name="connsiteX40" fmla="*/ 225277 w 527696"/>
                <a:gd name="connsiteY40" fmla="*/ 40481 h 57150"/>
                <a:gd name="connsiteX41" fmla="*/ 232421 w 527696"/>
                <a:gd name="connsiteY41" fmla="*/ 42862 h 57150"/>
                <a:gd name="connsiteX42" fmla="*/ 225277 w 527696"/>
                <a:gd name="connsiteY42" fmla="*/ 45243 h 57150"/>
                <a:gd name="connsiteX43" fmla="*/ 187177 w 527696"/>
                <a:gd name="connsiteY43" fmla="*/ 47625 h 57150"/>
                <a:gd name="connsiteX44" fmla="*/ 177652 w 527696"/>
                <a:gd name="connsiteY44" fmla="*/ 50006 h 57150"/>
                <a:gd name="connsiteX45" fmla="*/ 303858 w 527696"/>
                <a:gd name="connsiteY45" fmla="*/ 50006 h 57150"/>
                <a:gd name="connsiteX46" fmla="*/ 322908 w 527696"/>
                <a:gd name="connsiteY46" fmla="*/ 54768 h 57150"/>
                <a:gd name="connsiteX47" fmla="*/ 361008 w 527696"/>
                <a:gd name="connsiteY47" fmla="*/ 52387 h 57150"/>
                <a:gd name="connsiteX48" fmla="*/ 411015 w 527696"/>
                <a:gd name="connsiteY48" fmla="*/ 54768 h 57150"/>
                <a:gd name="connsiteX49" fmla="*/ 491977 w 527696"/>
                <a:gd name="connsiteY49" fmla="*/ 50006 h 57150"/>
                <a:gd name="connsiteX50" fmla="*/ 527696 w 527696"/>
                <a:gd name="connsiteY50" fmla="*/ 5476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527696" h="57150">
                  <a:moveTo>
                    <a:pt x="527696" y="54768"/>
                  </a:moveTo>
                  <a:lnTo>
                    <a:pt x="527696" y="54768"/>
                  </a:lnTo>
                  <a:cubicBezTo>
                    <a:pt x="526902" y="47624"/>
                    <a:pt x="527588" y="40156"/>
                    <a:pt x="525315" y="33337"/>
                  </a:cubicBezTo>
                  <a:cubicBezTo>
                    <a:pt x="523505" y="27907"/>
                    <a:pt x="517600" y="24480"/>
                    <a:pt x="515790" y="19050"/>
                  </a:cubicBezTo>
                  <a:cubicBezTo>
                    <a:pt x="514996" y="16669"/>
                    <a:pt x="514976" y="13866"/>
                    <a:pt x="513408" y="11906"/>
                  </a:cubicBezTo>
                  <a:cubicBezTo>
                    <a:pt x="511620" y="9671"/>
                    <a:pt x="508646" y="8731"/>
                    <a:pt x="506265" y="7143"/>
                  </a:cubicBezTo>
                  <a:cubicBezTo>
                    <a:pt x="489290" y="8275"/>
                    <a:pt x="464568" y="9528"/>
                    <a:pt x="446733" y="11906"/>
                  </a:cubicBezTo>
                  <a:cubicBezTo>
                    <a:pt x="442721" y="12441"/>
                    <a:pt x="438813" y="13584"/>
                    <a:pt x="434827" y="14287"/>
                  </a:cubicBezTo>
                  <a:lnTo>
                    <a:pt x="406252" y="19050"/>
                  </a:lnTo>
                  <a:cubicBezTo>
                    <a:pt x="387996" y="18256"/>
                    <a:pt x="369710" y="17970"/>
                    <a:pt x="351483" y="16668"/>
                  </a:cubicBezTo>
                  <a:cubicBezTo>
                    <a:pt x="347446" y="16380"/>
                    <a:pt x="343577" y="14902"/>
                    <a:pt x="339577" y="14287"/>
                  </a:cubicBezTo>
                  <a:cubicBezTo>
                    <a:pt x="333252" y="13314"/>
                    <a:pt x="326877" y="12700"/>
                    <a:pt x="320527" y="11906"/>
                  </a:cubicBezTo>
                  <a:cubicBezTo>
                    <a:pt x="318146" y="10318"/>
                    <a:pt x="316014" y="8270"/>
                    <a:pt x="313383" y="7143"/>
                  </a:cubicBezTo>
                  <a:cubicBezTo>
                    <a:pt x="310375" y="5854"/>
                    <a:pt x="307131" y="4762"/>
                    <a:pt x="303858" y="4762"/>
                  </a:cubicBezTo>
                  <a:cubicBezTo>
                    <a:pt x="283998" y="4762"/>
                    <a:pt x="264171" y="6349"/>
                    <a:pt x="244327" y="7143"/>
                  </a:cubicBezTo>
                  <a:lnTo>
                    <a:pt x="191940" y="11906"/>
                  </a:lnTo>
                  <a:lnTo>
                    <a:pt x="168127" y="14287"/>
                  </a:lnTo>
                  <a:cubicBezTo>
                    <a:pt x="137768" y="12841"/>
                    <a:pt x="124040" y="15465"/>
                    <a:pt x="99071" y="7143"/>
                  </a:cubicBezTo>
                  <a:cubicBezTo>
                    <a:pt x="96690" y="6349"/>
                    <a:pt x="94349" y="5422"/>
                    <a:pt x="91927" y="4762"/>
                  </a:cubicBezTo>
                  <a:cubicBezTo>
                    <a:pt x="85612" y="3040"/>
                    <a:pt x="72877" y="0"/>
                    <a:pt x="72877" y="0"/>
                  </a:cubicBezTo>
                  <a:cubicBezTo>
                    <a:pt x="54621" y="794"/>
                    <a:pt x="36328" y="980"/>
                    <a:pt x="18108" y="2381"/>
                  </a:cubicBezTo>
                  <a:cubicBezTo>
                    <a:pt x="15606" y="2573"/>
                    <a:pt x="12424" y="2720"/>
                    <a:pt x="10965" y="4762"/>
                  </a:cubicBezTo>
                  <a:cubicBezTo>
                    <a:pt x="8047" y="8847"/>
                    <a:pt x="8987" y="14873"/>
                    <a:pt x="6202" y="19050"/>
                  </a:cubicBezTo>
                  <a:lnTo>
                    <a:pt x="1440" y="26193"/>
                  </a:lnTo>
                  <a:cubicBezTo>
                    <a:pt x="2234" y="34924"/>
                    <a:pt x="-3614" y="47740"/>
                    <a:pt x="3821" y="52387"/>
                  </a:cubicBezTo>
                  <a:cubicBezTo>
                    <a:pt x="18421" y="61512"/>
                    <a:pt x="34651" y="49684"/>
                    <a:pt x="49065" y="47625"/>
                  </a:cubicBezTo>
                  <a:cubicBezTo>
                    <a:pt x="56962" y="46497"/>
                    <a:pt x="64988" y="46426"/>
                    <a:pt x="72877" y="45243"/>
                  </a:cubicBezTo>
                  <a:cubicBezTo>
                    <a:pt x="80882" y="44042"/>
                    <a:pt x="96690" y="40481"/>
                    <a:pt x="96690" y="40481"/>
                  </a:cubicBezTo>
                  <a:cubicBezTo>
                    <a:pt x="116534" y="41275"/>
                    <a:pt x="136405" y="41541"/>
                    <a:pt x="156221" y="42862"/>
                  </a:cubicBezTo>
                  <a:cubicBezTo>
                    <a:pt x="160259" y="43131"/>
                    <a:pt x="164080" y="45243"/>
                    <a:pt x="168127" y="45243"/>
                  </a:cubicBezTo>
                  <a:cubicBezTo>
                    <a:pt x="173740" y="45243"/>
                    <a:pt x="190409" y="42862"/>
                    <a:pt x="184796" y="42862"/>
                  </a:cubicBezTo>
                  <a:cubicBezTo>
                    <a:pt x="174447" y="42862"/>
                    <a:pt x="164159" y="44449"/>
                    <a:pt x="153840" y="45243"/>
                  </a:cubicBezTo>
                  <a:cubicBezTo>
                    <a:pt x="149871" y="46037"/>
                    <a:pt x="145860" y="46643"/>
                    <a:pt x="141933" y="47625"/>
                  </a:cubicBezTo>
                  <a:cubicBezTo>
                    <a:pt x="133538" y="49724"/>
                    <a:pt x="134809" y="51115"/>
                    <a:pt x="125265" y="52387"/>
                  </a:cubicBezTo>
                  <a:cubicBezTo>
                    <a:pt x="113903" y="53902"/>
                    <a:pt x="67902" y="57150"/>
                    <a:pt x="60971" y="57150"/>
                  </a:cubicBezTo>
                  <a:cubicBezTo>
                    <a:pt x="54572" y="57150"/>
                    <a:pt x="73709" y="55820"/>
                    <a:pt x="80021" y="54768"/>
                  </a:cubicBezTo>
                  <a:cubicBezTo>
                    <a:pt x="83249" y="54230"/>
                    <a:pt x="86351" y="53097"/>
                    <a:pt x="89546" y="52387"/>
                  </a:cubicBezTo>
                  <a:cubicBezTo>
                    <a:pt x="93497" y="51509"/>
                    <a:pt x="97501" y="50884"/>
                    <a:pt x="101452" y="50006"/>
                  </a:cubicBezTo>
                  <a:cubicBezTo>
                    <a:pt x="104647" y="49296"/>
                    <a:pt x="107737" y="48088"/>
                    <a:pt x="110977" y="47625"/>
                  </a:cubicBezTo>
                  <a:cubicBezTo>
                    <a:pt x="134812" y="44220"/>
                    <a:pt x="164886" y="44035"/>
                    <a:pt x="187177" y="42862"/>
                  </a:cubicBezTo>
                  <a:lnTo>
                    <a:pt x="225277" y="40481"/>
                  </a:lnTo>
                  <a:cubicBezTo>
                    <a:pt x="227658" y="41275"/>
                    <a:pt x="232421" y="40352"/>
                    <a:pt x="232421" y="42862"/>
                  </a:cubicBezTo>
                  <a:cubicBezTo>
                    <a:pt x="232421" y="45372"/>
                    <a:pt x="227773" y="44980"/>
                    <a:pt x="225277" y="45243"/>
                  </a:cubicBezTo>
                  <a:cubicBezTo>
                    <a:pt x="212622" y="46575"/>
                    <a:pt x="199877" y="46831"/>
                    <a:pt x="187177" y="47625"/>
                  </a:cubicBezTo>
                  <a:cubicBezTo>
                    <a:pt x="184002" y="48419"/>
                    <a:pt x="174379" y="50006"/>
                    <a:pt x="177652" y="50006"/>
                  </a:cubicBezTo>
                  <a:cubicBezTo>
                    <a:pt x="308195" y="50006"/>
                    <a:pt x="365870" y="39672"/>
                    <a:pt x="303858" y="50006"/>
                  </a:cubicBezTo>
                  <a:cubicBezTo>
                    <a:pt x="309495" y="51885"/>
                    <a:pt x="317162" y="54768"/>
                    <a:pt x="322908" y="54768"/>
                  </a:cubicBezTo>
                  <a:cubicBezTo>
                    <a:pt x="335633" y="54768"/>
                    <a:pt x="348308" y="53181"/>
                    <a:pt x="361008" y="52387"/>
                  </a:cubicBezTo>
                  <a:cubicBezTo>
                    <a:pt x="377677" y="53181"/>
                    <a:pt x="394327" y="54768"/>
                    <a:pt x="411015" y="54768"/>
                  </a:cubicBezTo>
                  <a:cubicBezTo>
                    <a:pt x="428641" y="54768"/>
                    <a:pt x="471610" y="51461"/>
                    <a:pt x="491977" y="50006"/>
                  </a:cubicBezTo>
                  <a:cubicBezTo>
                    <a:pt x="503796" y="47642"/>
                    <a:pt x="521743" y="53974"/>
                    <a:pt x="527696" y="54768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570575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2670810" y="1765810"/>
            <a:ext cx="3792855" cy="45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sz="1200" b="1" spc="40">
                <a:latin typeface="+mj-ea"/>
                <a:ea typeface="+mj-ea"/>
                <a:cs typeface="함초롬바탕"/>
              </a:rPr>
              <a:t>■  RC </a:t>
            </a:r>
            <a:r>
              <a:rPr lang="ko-KR" altLang="en-US" sz="1200" b="1" spc="40">
                <a:latin typeface="+mj-ea"/>
                <a:ea typeface="+mj-ea"/>
                <a:cs typeface="함초롬바탕"/>
              </a:rPr>
              <a:t>홈페이지 </a:t>
            </a:r>
            <a:r>
              <a:rPr lang="en-US" altLang="ko-KR" sz="1200" b="1" spc="40">
                <a:latin typeface="+mj-ea"/>
                <a:ea typeface="+mj-ea"/>
                <a:cs typeface="함초롬바탕"/>
              </a:rPr>
              <a:t>( </a:t>
            </a:r>
            <a:r>
              <a:rPr lang="en-US" altLang="ko-KR" sz="1200" b="1" spc="40">
                <a:latin typeface="+mj-ea"/>
                <a:ea typeface="+mj-ea"/>
                <a:cs typeface="함초롬바탕"/>
                <a:hlinkClick r:id="rId2"/>
              </a:rPr>
              <a:t>http://ericarc.hanyang.ac.kr</a:t>
            </a:r>
            <a:r>
              <a:rPr lang="en-US" altLang="ko-KR" sz="1200" b="1" spc="40">
                <a:latin typeface="+mj-ea"/>
                <a:ea typeface="+mj-ea"/>
                <a:cs typeface="함초롬바탕"/>
              </a:rPr>
              <a:t> )</a:t>
            </a:r>
          </a:p>
          <a:p>
            <a:pPr algn="ctr">
              <a:defRPr/>
            </a:pPr>
            <a:r>
              <a:rPr lang="en-US" altLang="ko-KR" sz="1200" b="1" spc="40">
                <a:latin typeface="+mj-ea"/>
                <a:ea typeface="+mj-ea"/>
                <a:cs typeface="함초롬바탕"/>
              </a:rPr>
              <a:t>(</a:t>
            </a:r>
            <a:r>
              <a:rPr lang="ko-KR" altLang="en-US" sz="1200" b="1" spc="40">
                <a:latin typeface="+mj-ea"/>
                <a:ea typeface="+mj-ea"/>
                <a:cs typeface="함초롬바탕"/>
              </a:rPr>
              <a:t> 홈페이지 리뉴얼 중 </a:t>
            </a:r>
            <a:r>
              <a:rPr lang="en-US" altLang="ko-KR" sz="1200" b="1" spc="40">
                <a:latin typeface="+mj-ea"/>
                <a:ea typeface="+mj-ea"/>
                <a:cs typeface="함초롬바탕"/>
              </a:rPr>
              <a:t>)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835014" y="2294295"/>
            <a:ext cx="7473970" cy="3899477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8"/>
            <a:ext cx="2133600" cy="365125"/>
          </a:xfrm>
        </p:spPr>
        <p:txBody>
          <a:bodyPr/>
          <a:lstStyle/>
          <a:p>
            <a:pPr lvl="0">
              <a:defRPr/>
            </a:pPr>
            <a:fld id="{2F34125B-B10C-4C48-A665-7E0B1C4CDD88}" type="slidenum">
              <a:rPr lang="en-US" altLang="en-US"/>
              <a:pPr lvl="0">
                <a:defRPr/>
              </a:pPr>
              <a:t>26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516780" y="2852936"/>
            <a:ext cx="38972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buFont typeface="+mj-lt"/>
              <a:buAutoNum type="romanUcPeriod" startAt="4"/>
            </a:pPr>
            <a:r>
              <a:rPr lang="en-US" altLang="ko-KR" sz="2000" dirty="0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sz="2000" dirty="0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멘토 주관 </a:t>
            </a:r>
            <a:r>
              <a:rPr lang="ko-KR" altLang="en-US" sz="2000" dirty="0" err="1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팀별</a:t>
            </a:r>
            <a:r>
              <a:rPr lang="ko-KR" altLang="en-US" sz="2000" dirty="0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활동 운영 방안</a:t>
            </a:r>
            <a:endParaRPr lang="en-US" altLang="ko-KR" sz="2000" dirty="0">
              <a:solidFill>
                <a:srgbClr val="00206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27</a:t>
            </a:fld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E6E366D-ECC5-4052-9C7F-DB09A9DB65EE}"/>
              </a:ext>
            </a:extLst>
          </p:cNvPr>
          <p:cNvSpPr txBox="1"/>
          <p:nvPr/>
        </p:nvSpPr>
        <p:spPr>
          <a:xfrm>
            <a:off x="2627784" y="3501008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문선경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연구원</a:t>
            </a:r>
          </a:p>
        </p:txBody>
      </p:sp>
      <p:grpSp>
        <p:nvGrpSpPr>
          <p:cNvPr id="8" name="그룹 7"/>
          <p:cNvGrpSpPr/>
          <p:nvPr/>
        </p:nvGrpSpPr>
        <p:grpSpPr>
          <a:xfrm>
            <a:off x="4067944" y="4797152"/>
            <a:ext cx="1224136" cy="1280175"/>
            <a:chOff x="4067944" y="4797152"/>
            <a:chExt cx="1224136" cy="1280175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7944" y="4797152"/>
              <a:ext cx="1084079" cy="1114735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4067944" y="5877272"/>
              <a:ext cx="122413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700" b="1" dirty="0"/>
                <a:t>Residential College</a:t>
              </a:r>
              <a:r>
                <a:rPr lang="ko-KR" altLang="en-US" sz="700" b="1" dirty="0"/>
                <a:t>센터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68336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428891" y="1292167"/>
            <a:ext cx="341137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sz="1600" b="1">
                <a:latin typeface="+mn-ea"/>
              </a:rPr>
              <a:t>멘토 멘티 프로그램 운영방안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28</a:t>
            </a:fld>
            <a:endParaRPr lang="ko-KR" altLang="en-US"/>
          </a:p>
        </p:txBody>
      </p:sp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130EB485-1CD3-4B74-A9D8-02F5631B0F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0992649"/>
              </p:ext>
            </p:extLst>
          </p:nvPr>
        </p:nvGraphicFramePr>
        <p:xfrm>
          <a:off x="827584" y="5229200"/>
          <a:ext cx="7452830" cy="971868"/>
        </p:xfrm>
        <a:graphic>
          <a:graphicData uri="http://schemas.openxmlformats.org/drawingml/2006/table">
            <a:tbl>
              <a:tblPr/>
              <a:tblGrid>
                <a:gridCol w="7452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971868">
                <a:tc>
                  <a:txBody>
                    <a:bodyPr/>
                    <a:lstStyle/>
                    <a:p>
                      <a:pPr marL="171450" marR="0" indent="-17145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4">
                            <a:lumMod val="75000"/>
                          </a:schemeClr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단체 대화방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개인 멘토링을 통하여 매주 출석 확인 및 활동 후 주간 활동 보고서를 멘토가 제출함</a:t>
                      </a:r>
                      <a:endParaRPr lang="en-US" altLang="ko-KR" sz="120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marL="171450" marR="0" indent="-17145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4">
                            <a:lumMod val="75000"/>
                          </a:schemeClr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필요시 특별활동비 지급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: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활동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주일 전 활동계획서 제출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활동 후 보고서 제출 必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관련 영수증 제출</a:t>
                      </a:r>
                      <a:endParaRPr lang="en-US" altLang="ko-KR" sz="120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4">
                            <a:lumMod val="75000"/>
                          </a:schemeClr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en-US" altLang="ko-KR" sz="1200" kern="0" spc="0" baseline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   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양식 개별 배포 예정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078827F9-D812-4063-8D86-A287A4EB32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9370256"/>
              </p:ext>
            </p:extLst>
          </p:nvPr>
        </p:nvGraphicFramePr>
        <p:xfrm>
          <a:off x="647564" y="1998360"/>
          <a:ext cx="7848871" cy="2890685"/>
        </p:xfrm>
        <a:graphic>
          <a:graphicData uri="http://schemas.openxmlformats.org/drawingml/2006/table">
            <a:tbl>
              <a:tblPr/>
              <a:tblGrid>
                <a:gridCol w="8750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81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4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296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698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4095">
                  <a:extLst>
                    <a:ext uri="{9D8B030D-6E8A-4147-A177-3AD203B41FA5}">
                      <a16:colId xmlns:a16="http://schemas.microsoft.com/office/drawing/2014/main" val="532423734"/>
                    </a:ext>
                  </a:extLst>
                </a:gridCol>
              </a:tblGrid>
              <a:tr h="31857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구분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1686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교육분야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1686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프로그램명</a:t>
                      </a:r>
                      <a:endParaRPr lang="ko-KR" altLang="en-US" sz="1200" b="1" kern="0" spc="0" dirty="0"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1686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내용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1686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일정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1686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포인트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1686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442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공통 필수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리더십</a:t>
                      </a: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및 전인교육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리더십 특강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명사 초청 강연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매주 수요일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10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/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</a:t>
                      </a:r>
                      <a:endParaRPr lang="en-US" altLang="ko-KR" sz="1200" b="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442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공통 선택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전인 교육 및</a:t>
                      </a:r>
                      <a:endParaRPr lang="en-US" altLang="ko-KR" sz="1200" b="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창의 교육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멘토 멘티 활동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멘토와 멘티로 구성되어 팀별 활동 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매주 팀별 일정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5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/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4617663"/>
                  </a:ext>
                </a:extLst>
              </a:tr>
              <a:tr h="51442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개인 선택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자기주도교육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토론활동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리더십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독서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자연과학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문화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/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예술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인성 등 다양한 주제의 토론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매주 월 또는 목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5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/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</a:t>
                      </a:r>
                      <a:endParaRPr lang="en-US" altLang="ko-KR" sz="1200" b="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9192296"/>
                  </a:ext>
                </a:extLst>
              </a:tr>
              <a:tr h="51442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자율 선택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국제화 교육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언어카페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err="1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원어민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 강사와 </a:t>
                      </a:r>
                      <a:r>
                        <a:rPr 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Intensive Conversation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매주 월 또는 목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5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/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144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전인교육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일회성 </a:t>
                      </a:r>
                      <a:r>
                        <a:rPr 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Activity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비누 만들기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200" b="0" kern="0" spc="0" dirty="0" err="1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무드등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 만들기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비즈 액세서리 체험 등 일회성 프로그램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추후 안내 예정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4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/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" name="직사각형 1">
            <a:extLst>
              <a:ext uri="{FF2B5EF4-FFF2-40B4-BE49-F238E27FC236}">
                <a16:creationId xmlns:a16="http://schemas.microsoft.com/office/drawing/2014/main" id="{1DC4512E-45D4-4F53-9E4C-F96FC9DC5434}"/>
              </a:ext>
            </a:extLst>
          </p:cNvPr>
          <p:cNvSpPr/>
          <p:nvPr/>
        </p:nvSpPr>
        <p:spPr>
          <a:xfrm>
            <a:off x="647563" y="1995275"/>
            <a:ext cx="7848871" cy="857661"/>
          </a:xfrm>
          <a:prstGeom prst="rect">
            <a:avLst/>
          </a:prstGeom>
          <a:solidFill>
            <a:srgbClr val="000000">
              <a:alpha val="1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9F5798A1-8123-4E3D-9DF9-11A55A1D5BB5}"/>
              </a:ext>
            </a:extLst>
          </p:cNvPr>
          <p:cNvSpPr/>
          <p:nvPr/>
        </p:nvSpPr>
        <p:spPr>
          <a:xfrm>
            <a:off x="611560" y="3356992"/>
            <a:ext cx="7920880" cy="1525327"/>
          </a:xfrm>
          <a:prstGeom prst="rect">
            <a:avLst/>
          </a:prstGeom>
          <a:solidFill>
            <a:srgbClr val="000000">
              <a:alpha val="1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F2B1FFEF-B6F6-4F18-ACDE-851588F7C7B7}"/>
              </a:ext>
            </a:extLst>
          </p:cNvPr>
          <p:cNvSpPr/>
          <p:nvPr/>
        </p:nvSpPr>
        <p:spPr>
          <a:xfrm>
            <a:off x="395536" y="2633406"/>
            <a:ext cx="8424936" cy="914400"/>
          </a:xfrm>
          <a:prstGeom prst="rect">
            <a:avLst/>
          </a:prstGeom>
          <a:noFill/>
          <a:ln w="38100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09614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찾아오시는길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916832"/>
            <a:ext cx="4248473" cy="2892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직사각형 3"/>
          <p:cNvSpPr/>
          <p:nvPr/>
        </p:nvSpPr>
        <p:spPr>
          <a:xfrm>
            <a:off x="395536" y="4941168"/>
            <a:ext cx="345638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15588 </a:t>
            </a:r>
            <a:r>
              <a:rPr lang="ko-KR" altLang="en-US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경기도 안산시 </a:t>
            </a:r>
            <a:r>
              <a:rPr lang="ko-KR" altLang="en-US" sz="700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상록구</a:t>
            </a:r>
            <a:r>
              <a:rPr lang="ko-KR" altLang="en-US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한양대학로 </a:t>
            </a:r>
            <a:r>
              <a:rPr lang="en-US" altLang="ko-KR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55 (</a:t>
            </a:r>
            <a:r>
              <a:rPr lang="ko-KR" altLang="en-US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한양대학교 </a:t>
            </a:r>
            <a:r>
              <a:rPr lang="ko-KR" altLang="en-US" sz="700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창의인재원</a:t>
            </a:r>
            <a:r>
              <a:rPr lang="en-US" altLang="ko-KR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</a:t>
            </a:r>
          </a:p>
          <a:p>
            <a:r>
              <a:rPr lang="en-US" altLang="ko-KR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55 </a:t>
            </a:r>
            <a:r>
              <a:rPr lang="en-US" altLang="ko-KR" sz="700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Hanyangdaehak-ro</a:t>
            </a:r>
            <a:r>
              <a:rPr lang="en-US" altLang="ko-KR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, </a:t>
            </a:r>
            <a:r>
              <a:rPr lang="en-US" altLang="ko-KR" sz="700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Sangnok-gu</a:t>
            </a:r>
            <a:r>
              <a:rPr lang="en-US" altLang="ko-KR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, </a:t>
            </a:r>
            <a:r>
              <a:rPr lang="en-US" altLang="ko-KR" sz="700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Ansan</a:t>
            </a:r>
            <a:r>
              <a:rPr lang="en-US" altLang="ko-KR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, </a:t>
            </a:r>
            <a:r>
              <a:rPr lang="en-US" altLang="ko-KR" sz="700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Gyeonggi</a:t>
            </a:r>
            <a:r>
              <a:rPr lang="en-US" altLang="ko-KR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-do, 15588, Korea </a:t>
            </a:r>
          </a:p>
          <a:p>
            <a:r>
              <a:rPr lang="en-US" altLang="ko-KR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TEL. 031)400-4376 FAX, 031)400-4373    </a:t>
            </a:r>
            <a:r>
              <a:rPr lang="en-US" altLang="ko-KR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  <a:hlinkClick r:id="rId3"/>
              </a:rPr>
              <a:t>http://ericac.hanyang.ac.kr</a:t>
            </a:r>
            <a:r>
              <a:rPr lang="en-US" altLang="ko-KR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 </a:t>
            </a:r>
            <a:endParaRPr lang="ko-KR" altLang="en-US" sz="700" dirty="0">
              <a:latin typeface="나눔스퀘어 ExtraBold" panose="020B0600000101010101" pitchFamily="50" charset="-127"/>
              <a:ea typeface="나눔스퀘어 ExtraBold" panose="020B0600000101010101" pitchFamily="50" charset="-127"/>
              <a:cs typeface="함초롬바탕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652120" y="2996952"/>
            <a:ext cx="22846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600" b="1" dirty="0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감사합니다</a:t>
            </a: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60942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1624</Words>
  <Application>Microsoft Office PowerPoint</Application>
  <PresentationFormat>화면 슬라이드 쇼(4:3)</PresentationFormat>
  <Paragraphs>443</Paragraphs>
  <Slides>29</Slides>
  <Notes>4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29</vt:i4>
      </vt:variant>
    </vt:vector>
  </HeadingPairs>
  <TitlesOfParts>
    <vt:vector size="37" baseType="lpstr">
      <vt:lpstr>나눔스퀘어</vt:lpstr>
      <vt:lpstr>나눔스퀘어 Bold</vt:lpstr>
      <vt:lpstr>나눔스퀘어 ExtraBold</vt:lpstr>
      <vt:lpstr>맑은 고딕</vt:lpstr>
      <vt:lpstr>Arial</vt:lpstr>
      <vt:lpstr>Gill Sans MT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rc</cp:lastModifiedBy>
  <cp:revision>699</cp:revision>
  <dcterms:created xsi:type="dcterms:W3CDTF">2017-11-19T12:14:20Z</dcterms:created>
  <dcterms:modified xsi:type="dcterms:W3CDTF">2021-03-17T09:24:05Z</dcterms:modified>
  <cp:version>1000.0000.01</cp:version>
</cp:coreProperties>
</file>