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</p:sldIdLst>
  <p:sldSz cy="6858000" cx="9144000"/>
  <p:notesSz cx="9926625" cy="6797675"/>
  <p:embeddedFontLst>
    <p:embeddedFont>
      <p:font typeface="Gill Sans"/>
      <p:regular r:id="rId37"/>
      <p:bold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55">
          <p15:clr>
            <a:srgbClr val="A4A3A4"/>
          </p15:clr>
        </p15:guide>
        <p15:guide id="2" pos="2875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9" roundtripDataSignature="AMtx7mhHkCAz8pXEcCoh6kO9ZvNIUKd0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12C0B50-4F09-450F-9553-3CDF52DDF524}">
  <a:tblStyle styleId="{212C0B50-4F09-450F-9553-3CDF52DDF524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  <a:tblStyle styleId="{B2A2750E-248F-4835-A3F3-B8A82E0BBFAD}" styleName="Table_1">
    <a:wholeTbl>
      <a:tcTxStyle b="off" i="off">
        <a:font>
          <a:latin typeface="맑은 고딕"/>
          <a:ea typeface="맑은 고딕"/>
          <a:cs typeface="맑은 고딕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fill>
          <a:solidFill>
            <a:srgbClr val="CFD7E7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FD7E7"/>
          </a:solidFill>
        </a:fill>
      </a:tcStyle>
    </a:band1V>
    <a:band2V>
      <a:tcTxStyle b="off" i="off"/>
    </a:band2V>
    <a:la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55" orient="horz"/>
        <p:guide pos="2875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font" Target="fonts/GillSans-regular.fntdata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customschemas.google.com/relationships/presentationmetadata" Target="metadata"/><Relationship Id="rId16" Type="http://schemas.openxmlformats.org/officeDocument/2006/relationships/slide" Target="slides/slide10.xml"/><Relationship Id="rId38" Type="http://schemas.openxmlformats.org/officeDocument/2006/relationships/font" Target="fonts/GillSans-bold.fntdata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1" y="0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622799" y="0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1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p1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5" name="Google Shape;95;p1:notes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algun Gothic"/>
              <a:buNone/>
            </a:pPr>
            <a:fld id="{00000000-1234-1234-1234-123412341234}" type="slidenum">
              <a:rPr b="0" i="0" lang="ko-KR" sz="1200" u="none" cap="none" strike="noStrike">
                <a:solidFill>
                  <a:srgbClr val="00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RC -&gt; 리더십 하우스로 변경</a:t>
            </a:r>
            <a:endParaRPr/>
          </a:p>
        </p:txBody>
      </p:sp>
      <p:sp>
        <p:nvSpPr>
          <p:cNvPr id="104" name="Google Shape;104;p2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1" name="Google Shape;111;p3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8" name="Google Shape;118;p4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p5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6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토론 -&gt; 해당학기 운영 X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언어카페, 일회성 -&gt; 5p</a:t>
            </a:r>
            <a:endParaRPr/>
          </a:p>
        </p:txBody>
      </p:sp>
      <p:sp>
        <p:nvSpPr>
          <p:cNvPr id="136" name="Google Shape;136;p6:notes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RC센터 글로벌 하우스 -&gt; 언어카페.. 안내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언어카페운영 방안 추가</a:t>
            </a:r>
            <a:endParaRPr/>
          </a:p>
        </p:txBody>
      </p:sp>
      <p:sp>
        <p:nvSpPr>
          <p:cNvPr id="144" name="Google Shape;144;p14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0" name="Google Shape;150;p7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0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5" name="Google Shape;165;p10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9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RC센터 글로벌 하우스 -&gt; 언어카페.. 안내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언어카페운영 방안 추가</a:t>
            </a:r>
            <a:endParaRPr/>
          </a:p>
        </p:txBody>
      </p:sp>
      <p:sp>
        <p:nvSpPr>
          <p:cNvPr id="175" name="Google Shape;175;p9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대면, 비대면 경우 나눠서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대면 -&gt; 감상문 필요 X</a:t>
            </a:r>
            <a:endParaRPr/>
          </a:p>
        </p:txBody>
      </p:sp>
      <p:sp>
        <p:nvSpPr>
          <p:cNvPr id="185" name="Google Shape;185;p8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시설 : 위치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노리터 창의관 지하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ko-KR"/>
              <a:t>나머지 창의관 1층</a:t>
            </a:r>
            <a:endParaRPr/>
          </a:p>
        </p:txBody>
      </p:sp>
      <p:sp>
        <p:nvSpPr>
          <p:cNvPr id="193" name="Google Shape;193;p11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42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3" name="Google Shape;203;p42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43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2" name="Google Shape;212;p43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44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1" name="Google Shape;221;p44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45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0" name="Google Shape;230;p45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2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9" name="Google Shape;239;p12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3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6" name="Google Shape;246;p13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1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p21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2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9" name="Google Shape;269;p22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3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0" name="Google Shape;280;p23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8" name="Google Shape;288;p17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8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5" name="Google Shape;295;p18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4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3" name="Google Shape;303;p24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5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3" name="Google Shape;323;p15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5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2" name="Google Shape;342;p25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50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9" name="Google Shape;349;p50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0" name="Google Shape;350;p50:notes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26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6" name="Google Shape;356;p26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7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6" name="Google Shape;366;p27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7" name="Google Shape;367;p27:notes"/>
          <p:cNvSpPr txBox="1"/>
          <p:nvPr>
            <p:ph idx="12" type="sldNum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28:notes"/>
          <p:cNvSpPr txBox="1"/>
          <p:nvPr>
            <p:ph idx="1" type="body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8" name="Google Shape;378;p28:notes"/>
          <p:cNvSpPr/>
          <p:nvPr>
            <p:ph idx="2" type="sldImg"/>
          </p:nvPr>
        </p:nvSpPr>
        <p:spPr>
          <a:xfrm>
            <a:off x="3263900" y="509588"/>
            <a:ext cx="3398838" cy="25495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빈 화면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0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0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슬라이드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1"/>
          <p:cNvSpPr txBox="1"/>
          <p:nvPr>
            <p:ph type="ctrTitle"/>
          </p:nvPr>
        </p:nvSpPr>
        <p:spPr>
          <a:xfrm>
            <a:off x="685800" y="2130433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1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" name="Google Shape;24;p31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1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1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및 내용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2"/>
          <p:cNvSpPr txBox="1"/>
          <p:nvPr>
            <p:ph idx="1" type="body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32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2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구역 머리글" type="secHead">
  <p:cSld name="SECTION_HEADER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3"/>
          <p:cNvSpPr txBox="1"/>
          <p:nvPr>
            <p:ph type="title"/>
          </p:nvPr>
        </p:nvSpPr>
        <p:spPr>
          <a:xfrm>
            <a:off x="722313" y="4406908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3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33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3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콘텐츠 2개" type="twoObj">
  <p:cSld name="TWO_OBJECT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4"/>
          <p:cNvSpPr txBox="1"/>
          <p:nvPr>
            <p:ph idx="1" type="body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2" name="Google Shape;42;p34"/>
          <p:cNvSpPr txBox="1"/>
          <p:nvPr>
            <p:ph idx="2" type="body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3" name="Google Shape;43;p34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4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3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비교" type="twoTxTwoObj">
  <p:cSld name="TWO_OBJECTS_WITH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35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35"/>
          <p:cNvSpPr txBox="1"/>
          <p:nvPr>
            <p:ph idx="3" type="body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35"/>
          <p:cNvSpPr txBox="1"/>
          <p:nvPr>
            <p:ph idx="4" type="body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2" name="Google Shape;52;p35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5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35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만" type="titleOnly">
  <p:cSld name="TITLE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6"/>
          <p:cNvSpPr txBox="1"/>
          <p:nvPr>
            <p:ph type="title"/>
          </p:nvPr>
        </p:nvSpPr>
        <p:spPr>
          <a:xfrm>
            <a:off x="323528" y="226256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6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36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6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캡션 있는 콘텐츠" type="objTx">
  <p:cSld name="OBJECT_WITH_CAPTION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7"/>
          <p:cNvSpPr txBox="1"/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37"/>
          <p:cNvSpPr txBox="1"/>
          <p:nvPr>
            <p:ph idx="1" type="body"/>
          </p:nvPr>
        </p:nvSpPr>
        <p:spPr>
          <a:xfrm>
            <a:off x="3575053" y="273058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3" name="Google Shape;63;p37"/>
          <p:cNvSpPr txBox="1"/>
          <p:nvPr>
            <p:ph idx="2" type="body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4" name="Google Shape;64;p37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37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7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캡션 있는 그림" type="picTx">
  <p:cSld name="PICTURE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70" name="Google Shape;70;p3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1" name="Google Shape;71;p38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8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제목 및 세로 텍스트" type="vertTx">
  <p:cSld name="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9"/>
          <p:cNvSpPr txBox="1"/>
          <p:nvPr>
            <p:ph idx="1" type="body"/>
          </p:nvPr>
        </p:nvSpPr>
        <p:spPr>
          <a:xfrm rot="5400000">
            <a:off x="2309018" y="-251613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9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9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9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세로 제목 및 텍스트" type="vertTitleAndTx">
  <p:cSld name="VERTICAL_TITLE_AND_VERTICAL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0"/>
          <p:cNvSpPr txBox="1"/>
          <p:nvPr>
            <p:ph type="title"/>
          </p:nvPr>
        </p:nvSpPr>
        <p:spPr>
          <a:xfrm rot="5400000">
            <a:off x="4732337" y="2171709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0"/>
          <p:cNvSpPr txBox="1"/>
          <p:nvPr>
            <p:ph idx="1" type="body"/>
          </p:nvPr>
        </p:nvSpPr>
        <p:spPr>
          <a:xfrm rot="5400000">
            <a:off x="541338" y="190509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p40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0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제목 및 내용">
  <p:cSld name="1_제목 및 내용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1"/>
          <p:cNvSpPr txBox="1"/>
          <p:nvPr>
            <p:ph idx="1" type="body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41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1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41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91" name="Google Shape;91;p4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29"/>
          <p:cNvSpPr txBox="1"/>
          <p:nvPr>
            <p:ph idx="1" type="body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2" name="Google Shape;12;p29"/>
          <p:cNvSpPr txBox="1"/>
          <p:nvPr>
            <p:ph idx="10" type="dt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3" name="Google Shape;13;p29"/>
          <p:cNvSpPr txBox="1"/>
          <p:nvPr>
            <p:ph idx="11" type="ftr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4" name="Google Shape;14;p29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id="15" name="Google Shape;15;p29"/>
          <p:cNvPicPr preferRelativeResize="0"/>
          <p:nvPr/>
        </p:nvPicPr>
        <p:blipFill rotWithShape="1">
          <a:blip r:embed="rId1">
            <a:alphaModFix/>
          </a:blip>
          <a:srcRect b="0" l="0" r="16600" t="0"/>
          <a:stretch/>
        </p:blipFill>
        <p:spPr>
          <a:xfrm>
            <a:off x="-207254" y="-99392"/>
            <a:ext cx="9361040" cy="705678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9"/>
          <p:cNvSpPr/>
          <p:nvPr/>
        </p:nvSpPr>
        <p:spPr>
          <a:xfrm>
            <a:off x="1187624" y="404665"/>
            <a:ext cx="4968552" cy="2461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2022학년도 1학기 리더십 하우스 오리엔테이션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jpg"/><Relationship Id="rId4" Type="http://schemas.openxmlformats.org/officeDocument/2006/relationships/image" Target="../media/image18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jpg"/><Relationship Id="rId4" Type="http://schemas.openxmlformats.org/officeDocument/2006/relationships/image" Target="../media/image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jpg"/><Relationship Id="rId4" Type="http://schemas.openxmlformats.org/officeDocument/2006/relationships/image" Target="../media/image14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9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2.png"/><Relationship Id="rId4" Type="http://schemas.openxmlformats.org/officeDocument/2006/relationships/hyperlink" Target="https://portal.hanyang.ac.kr/" TargetMode="External"/><Relationship Id="rId5" Type="http://schemas.openxmlformats.org/officeDocument/2006/relationships/image" Target="../media/image21.png"/><Relationship Id="rId6" Type="http://schemas.openxmlformats.org/officeDocument/2006/relationships/image" Target="../media/image2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4.png"/><Relationship Id="rId4" Type="http://schemas.openxmlformats.org/officeDocument/2006/relationships/image" Target="../media/image27.png"/><Relationship Id="rId5" Type="http://schemas.openxmlformats.org/officeDocument/2006/relationships/hyperlink" Target="https://portal.hanyang.ac.kr/" TargetMode="External"/><Relationship Id="rId6" Type="http://schemas.openxmlformats.org/officeDocument/2006/relationships/image" Target="../media/image2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hyperlink" Target="http://ericarc.hanyang.ac.kr/" TargetMode="External"/><Relationship Id="rId4" Type="http://schemas.openxmlformats.org/officeDocument/2006/relationships/image" Target="../media/image2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5.png"/><Relationship Id="rId4" Type="http://schemas.openxmlformats.org/officeDocument/2006/relationships/hyperlink" Target="http://ericac.hanyang.ac.k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"/>
          <p:cNvSpPr/>
          <p:nvPr/>
        </p:nvSpPr>
        <p:spPr>
          <a:xfrm>
            <a:off x="2843808" y="5234576"/>
            <a:ext cx="4248472" cy="6462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일 시 : 2022년 3월 16일(수) 19:00 – 20:30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장 소 : Residential College 센터 교육관 205호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115616" y="1757681"/>
            <a:ext cx="6912768" cy="923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2022학년도 Residential College센터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리더십하우스 오리엔테이션</a:t>
            </a:r>
            <a:endParaRPr b="1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9" name="Google Shape;99;p1"/>
          <p:cNvGrpSpPr/>
          <p:nvPr/>
        </p:nvGrpSpPr>
        <p:grpSpPr>
          <a:xfrm>
            <a:off x="3851920" y="3284984"/>
            <a:ext cx="1440160" cy="1466085"/>
            <a:chOff x="4067944" y="4797152"/>
            <a:chExt cx="1224136" cy="1241162"/>
          </a:xfrm>
        </p:grpSpPr>
        <p:pic>
          <p:nvPicPr>
            <p:cNvPr id="100" name="Google Shape;100;p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" name="Google Shape;101;p1"/>
            <p:cNvSpPr txBox="1"/>
            <p:nvPr/>
          </p:nvSpPr>
          <p:spPr>
            <a:xfrm>
              <a:off x="4067944" y="5877271"/>
              <a:ext cx="1224136" cy="16104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b="1" i="0" lang="ko-KR" sz="7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Residential College센터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"/>
          <p:cNvSpPr/>
          <p:nvPr/>
        </p:nvSpPr>
        <p:spPr>
          <a:xfrm>
            <a:off x="4024506" y="1340768"/>
            <a:ext cx="109613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b="0" i="0" lang="ko-KR" sz="2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목  차</a:t>
            </a:r>
            <a:endParaRPr b="0" i="0" sz="2800" u="none" cap="none" strike="noStrik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903309" y="2276872"/>
            <a:ext cx="7337382" cy="2492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00050" lvl="0" marL="4000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algun Gothic"/>
              <a:buAutoNum type="romanUcPeriod"/>
            </a:pP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개회식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0050" lvl="0" marL="4000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algun Gothic"/>
              <a:buAutoNum type="romanUcPeriod"/>
            </a:pP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리더십 하우스 교육프로그램 안내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algun Gothic"/>
              <a:buAutoNum type="arabicPeriod"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리더십 하우스 프로그램 안내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algun Gothic"/>
              <a:buAutoNum type="arabicPeriod"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리더십 하우스 프로그램 일정 안내</a:t>
            </a:r>
            <a:r>
              <a:rPr b="1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algun Gothic"/>
              <a:buAutoNum type="arabicPeriod"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리더십 하우스 운영지침 안내 및 수료기준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0050" lvl="0" marL="4000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algun Gothic"/>
              <a:buAutoNum type="romanUcPeriod"/>
            </a:pP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멘토 주관 팀별 활동 운영 방안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/>
          <p:nvPr/>
        </p:nvSpPr>
        <p:spPr>
          <a:xfrm>
            <a:off x="3275856" y="2852936"/>
            <a:ext cx="223878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algun Gothic"/>
              <a:buAutoNum type="romanUcPeriod"/>
            </a:pP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개회식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15" name="Google Shape;115;p3"/>
          <p:cNvSpPr txBox="1"/>
          <p:nvPr/>
        </p:nvSpPr>
        <p:spPr>
          <a:xfrm>
            <a:off x="2627784" y="3717032"/>
            <a:ext cx="3888432" cy="18543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개회사 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이성준 센터장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b="1" i="0" lang="ko-KR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(ERICA 공학대학 융합공학과장)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t/>
            </a:r>
            <a:endParaRPr b="1" i="0" sz="10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김희택 RC Master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b="1" i="0" lang="ko-KR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(ERICA 공학대학 재료화학공학과 특임교수)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"/>
          <p:cNvSpPr/>
          <p:nvPr/>
        </p:nvSpPr>
        <p:spPr>
          <a:xfrm>
            <a:off x="1115616" y="2773680"/>
            <a:ext cx="6696744" cy="705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514350" lvl="0" marL="5143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algun Gothic"/>
              <a:buAutoNum type="romanUcPeriod" startAt="2"/>
            </a:pP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리더십 하우스</a:t>
            </a:r>
            <a:br>
              <a:rPr b="0" i="0" lang="ko-KR" sz="16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교육 프로그램 안내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22" name="Google Shape;122;p4"/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문선경 연구원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3" name="Google Shape;123;p4"/>
          <p:cNvGrpSpPr/>
          <p:nvPr/>
        </p:nvGrpSpPr>
        <p:grpSpPr>
          <a:xfrm>
            <a:off x="4067944" y="4797152"/>
            <a:ext cx="1224136" cy="1268368"/>
            <a:chOff x="4067944" y="4797152"/>
            <a:chExt cx="1224136" cy="1268368"/>
          </a:xfrm>
        </p:grpSpPr>
        <p:pic>
          <p:nvPicPr>
            <p:cNvPr id="124" name="Google Shape;124;p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" name="Google Shape;125;p4"/>
            <p:cNvSpPr txBox="1"/>
            <p:nvPr/>
          </p:nvSpPr>
          <p:spPr>
            <a:xfrm>
              <a:off x="4067944" y="5877272"/>
              <a:ext cx="1224136" cy="1882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b="1" i="0" lang="ko-KR" sz="7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Residential College센터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Desktop\스탭회의\수정한양대기숙사홈페이지메인화면\1번.jpg" id="130" name="Google Shape;13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8520" y="908720"/>
            <a:ext cx="9144000" cy="5750659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5"/>
          <p:cNvSpPr/>
          <p:nvPr/>
        </p:nvSpPr>
        <p:spPr>
          <a:xfrm>
            <a:off x="899592" y="3186334"/>
            <a:ext cx="7104511" cy="6463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ko-KR" sz="2400" u="none" cap="none" strike="noStrike">
                <a:solidFill>
                  <a:srgbClr val="205867"/>
                </a:solidFill>
                <a:latin typeface="Arial"/>
                <a:ea typeface="Arial"/>
                <a:cs typeface="Arial"/>
                <a:sym typeface="Arial"/>
              </a:rPr>
              <a:t>2.1. 리더십 하우스 프로그램 안내</a:t>
            </a:r>
            <a:endParaRPr b="1" i="0" sz="2400" u="none" cap="none" strike="noStrike">
              <a:solidFill>
                <a:srgbClr val="20586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5"/>
          <p:cNvSpPr txBox="1"/>
          <p:nvPr>
            <p:ph idx="12" type="sldNum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" name="Google Shape;138;p6"/>
          <p:cNvGraphicFramePr/>
          <p:nvPr/>
        </p:nvGraphicFramePr>
        <p:xfrm>
          <a:off x="683568" y="155679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875075"/>
                <a:gridCol w="1038150"/>
                <a:gridCol w="1264950"/>
                <a:gridCol w="2729625"/>
                <a:gridCol w="1076975"/>
                <a:gridCol w="864100"/>
              </a:tblGrid>
              <a:tr h="318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구분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49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교육분야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49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프로그램명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49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49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49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포인트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4901"/>
                      </a:srgbClr>
                    </a:solidFill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공통 필수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및 전인교육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 특강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명사 초청 강연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수요일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8점/회</a:t>
                      </a:r>
                      <a:endParaRPr b="0" sz="12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공통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전인 교육 및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창의 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 멘티 활동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멘토와 멘티로 구성되어 팀별 활동 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팀별 일정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accent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개인 선택</a:t>
                      </a:r>
                      <a:endParaRPr sz="1400" u="none" cap="none" strike="noStrike">
                        <a:solidFill>
                          <a:schemeClr val="accent2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자기주도교육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토론활동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자아 탐구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목요일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 vMerge="1"/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국제화 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언어카페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원어민 강사와 Intensive Conversation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목요일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200" u="none" cap="none" strike="noStrike">
                          <a:solidFill>
                            <a:schemeClr val="accent2"/>
                          </a:solidFill>
                        </a:rPr>
                        <a:t>자율 선택</a:t>
                      </a:r>
                      <a:endParaRPr sz="1200" u="none" cap="none" strike="noStrike">
                        <a:solidFill>
                          <a:schemeClr val="accent2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전인교육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일회성 Activity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가죽 공예, 메이크업 특강, 배드민턴 등 일회성 프로그램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p18. 참고</a:t>
                      </a:r>
                      <a:endParaRPr sz="14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39" name="Google Shape;139;p6"/>
          <p:cNvSpPr/>
          <p:nvPr/>
        </p:nvSpPr>
        <p:spPr>
          <a:xfrm>
            <a:off x="1951248" y="1100025"/>
            <a:ext cx="5092348" cy="3385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2022학년도 리더십 하우스 교육 프로그램 안내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6"/>
          <p:cNvSpPr/>
          <p:nvPr/>
        </p:nvSpPr>
        <p:spPr>
          <a:xfrm>
            <a:off x="683569" y="4653136"/>
            <a:ext cx="7848870" cy="12464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1714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b="0" i="0" lang="ko-KR" sz="1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모두 대면 진행</a:t>
            </a:r>
            <a:endParaRPr b="0" i="0" sz="10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1714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전체 점수 중 공통필수 및 공통선택 Activity 프로그램에서 </a:t>
            </a:r>
            <a:r>
              <a:rPr b="1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최소 60점 이상 포인트</a:t>
            </a: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와</a:t>
            </a:r>
            <a:r>
              <a:rPr b="1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개인선택 및 자율선택 Activity 프로그램에서 </a:t>
            </a:r>
            <a:r>
              <a:rPr b="1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최소 10점 이상 포인트</a:t>
            </a: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이수 시 RC 수료로 인정 한다.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  멘토 및 멘티 장학금 지급 및 수료 기준은 ERICA RC 운영지침 규정에 따름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[첨부. 2021학년도 RC 운영내규, 첨부. 2021학년도 RC/멘토 장학급 지급 내규] </a:t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6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4"/>
          <p:cNvSpPr/>
          <p:nvPr/>
        </p:nvSpPr>
        <p:spPr>
          <a:xfrm>
            <a:off x="3602406" y="1194902"/>
            <a:ext cx="4764491" cy="50474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언어카페/토론 운영 방안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모든 학생 참여 원칙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총 5회 진행 예정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5회 중 3번 미만 참여 시 0점 처리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5번 모두 참여시 +5점(총 30점)</a:t>
            </a:r>
            <a:endParaRPr/>
          </a:p>
          <a:p>
            <a:pPr indent="0" lvl="0" marL="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-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Ex) </a:t>
            </a:r>
            <a:endParaRPr/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1, 2회 참여 : 0점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3회 참여 : 15점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4회 참여 : 20점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5회 참여 : 30점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68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14"/>
          <p:cNvSpPr txBox="1"/>
          <p:nvPr>
            <p:ph idx="12" type="sldNum"/>
          </p:nvPr>
        </p:nvSpPr>
        <p:spPr>
          <a:xfrm>
            <a:off x="6588224" y="587727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"/>
          <p:cNvSpPr/>
          <p:nvPr/>
        </p:nvSpPr>
        <p:spPr>
          <a:xfrm>
            <a:off x="2483768" y="1104999"/>
            <a:ext cx="295348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공통 필수 프로그램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7"/>
          <p:cNvSpPr/>
          <p:nvPr/>
        </p:nvSpPr>
        <p:spPr>
          <a:xfrm>
            <a:off x="2483768" y="1588273"/>
            <a:ext cx="6183362" cy="6106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공통 필수 프로그램은 RC 소속 모든 학생들을 대상으로 진행되는 활동으로 리더십 특강(명사초청 강연), 체육대회, RC 학술제 및 High Table Dinner로 구성되어 있습니다.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4" name="Google Shape;154;p7"/>
          <p:cNvGraphicFramePr/>
          <p:nvPr/>
        </p:nvGraphicFramePr>
        <p:xfrm>
          <a:off x="2555776" y="234888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6048675"/>
              </a:tblGrid>
              <a:tr h="1149075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소속 학생 전원이 반드시 참여해야 하는 공통 필수 프로그램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체육대회에 참여함으로써 심신 건강 도모와 공동체 의식 함양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단체 활동을 통한 다양한 학우들과의 교감을 통해 타인을 이해하고 배려하는 기회 제공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b="0"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일원으로서의 소속감과 공동체 의식 함양의 기회 제공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EMB00000b6c3b32" id="155" name="Google Shape;15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504" y="1412776"/>
            <a:ext cx="2051720" cy="1741772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7"/>
          <p:cNvSpPr/>
          <p:nvPr/>
        </p:nvSpPr>
        <p:spPr>
          <a:xfrm>
            <a:off x="200507" y="3139169"/>
            <a:ext cx="1865714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리더십 특강(명사 초청 강연)</a:t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7"/>
          <p:cNvSpPr txBox="1"/>
          <p:nvPr>
            <p:ph idx="12" type="sldNum"/>
          </p:nvPr>
        </p:nvSpPr>
        <p:spPr>
          <a:xfrm>
            <a:off x="6732240" y="64928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58" name="Google Shape;158;p7"/>
          <p:cNvSpPr/>
          <p:nvPr/>
        </p:nvSpPr>
        <p:spPr>
          <a:xfrm>
            <a:off x="2483768" y="3801010"/>
            <a:ext cx="2500856" cy="415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공통 선택 프로그램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7"/>
          <p:cNvSpPr/>
          <p:nvPr/>
        </p:nvSpPr>
        <p:spPr>
          <a:xfrm>
            <a:off x="2555775" y="4325972"/>
            <a:ext cx="6111355" cy="610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공통 선택 프로그램은 RC 소속 모든 학생들을 대상으로 진행되는 활동으로 멘토 주관 활동, RC도우미 활동으로 구성되어 있습니다.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60" name="Google Shape;160;p7"/>
          <p:cNvGraphicFramePr/>
          <p:nvPr/>
        </p:nvGraphicFramePr>
        <p:xfrm>
          <a:off x="2627784" y="504605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5976675"/>
              </a:tblGrid>
              <a:tr h="1191250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소속 학생 전원이 선택적으로 참여해야 하는 공통 선택 프로그램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도우미에 참여함으로써 한양의 건학 이념인 ‘사랑의 실천’을 실현할 수 있는 기회 제공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 주관 활동을 통해 학생들이 자주적, 주체적으로 활동을 계획하고 실행할 수 있는 자기주도적 활동 기회 제공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G:\[2017-2 RC 사진]\3_활동사진(동영상)\봉사팀(RA이나영) 팀별활동\1115 B팀.jpg" id="161" name="Google Shape;161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7504" y="4221088"/>
            <a:ext cx="2160240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7"/>
          <p:cNvSpPr/>
          <p:nvPr/>
        </p:nvSpPr>
        <p:spPr>
          <a:xfrm>
            <a:off x="72008" y="5949280"/>
            <a:ext cx="216024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멘토 주관 팀별 활동</a:t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descr="G:\[2017-2 RC 사진]\3_활동사진(동영상)\독서토론\20171031_200707.jpg" id="168" name="Google Shape;16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800" y="2684618"/>
            <a:ext cx="2160240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0"/>
          <p:cNvSpPr/>
          <p:nvPr/>
        </p:nvSpPr>
        <p:spPr>
          <a:xfrm>
            <a:off x="98800" y="4550931"/>
            <a:ext cx="216024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다양한 토론</a:t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0"/>
          <p:cNvSpPr/>
          <p:nvPr/>
        </p:nvSpPr>
        <p:spPr>
          <a:xfrm>
            <a:off x="2507595" y="2647865"/>
            <a:ext cx="6120680" cy="8876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개인 선택 프로그램은 RC 소속 모든 학생들을 대상으로 진행하는 활동으로 문화·예술 및 인문학적 감수성, 취미, 크래프트 제작, 스포츠, 봉사, 창의적 지성 등 다양한 인성 분야의 개인 Activity와 토론 활동으로 구성되어 있습니다.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0"/>
          <p:cNvSpPr/>
          <p:nvPr/>
        </p:nvSpPr>
        <p:spPr>
          <a:xfrm>
            <a:off x="2511947" y="2340088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개인 선택 프로그램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72" name="Google Shape;172;p10"/>
          <p:cNvGraphicFramePr/>
          <p:nvPr/>
        </p:nvGraphicFramePr>
        <p:xfrm>
          <a:off x="2551424" y="366472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6341050"/>
              </a:tblGrid>
              <a:tr h="1276450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소속 학생들이 개인 혹은 팀 별로 활동하는 선택 프로그램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다양한 분야의 프로그램을 통해 인성을 함양하고 글로벌 사회에서 요구하는 겸손한 인성을 갖춘 인재로 성장할 수 있는 기회 제공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다양한 분야의 프로그램을 통해 자기계발 및 여가 개발, 진로탐색 등의 기회 제공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9"/>
          <p:cNvSpPr/>
          <p:nvPr/>
        </p:nvSpPr>
        <p:spPr>
          <a:xfrm>
            <a:off x="2511947" y="2389230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자율 선택 프로그램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9"/>
          <p:cNvSpPr/>
          <p:nvPr/>
        </p:nvSpPr>
        <p:spPr>
          <a:xfrm>
            <a:off x="2555776" y="2782669"/>
            <a:ext cx="634104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자율 선택 프로그램은 RC 소속 학생 중 희망자를 대상으로 진행하는 활동으로 언어 카페(영어카페/중국어카페), 일회성 Activity로 구성되어 있습니다.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79" name="Google Shape;179;p9"/>
          <p:cNvGraphicFramePr/>
          <p:nvPr/>
        </p:nvGraphicFramePr>
        <p:xfrm>
          <a:off x="2511947" y="351930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6384875"/>
              </a:tblGrid>
              <a:tr h="978875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소속 학생 중 희망자들이 자율적으로 참여하는 자율 선택 프로그램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언어카페를 통해 원어민 강사와 듣기/말하기를 통해 글로벌 커뮤니케이션 능력 향상의 기회 제공</a:t>
                      </a:r>
                      <a:endParaRPr sz="1400" u="none" cap="none" strike="noStrike"/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비누 만들기, 무드등 만들기 등 학생들이 스스로 관심을 가진 분야에 대해 참여할 수 있도록 다양한 일회성 Activity 를 제공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100"/>
                        <a:buFont typeface="Noto Sans Symbols"/>
                        <a:buChar char="▪"/>
                      </a:pPr>
                      <a:r>
                        <a:rPr lang="ko-KR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일회성 Activity 설문조사 참여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G:\[2017-1 RC 사진]\RC_사진_제휘\RC 언어카페\20170501 언어카페\_DSC3599.JPG" id="180" name="Google Shape;18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152" y="2708920"/>
            <a:ext cx="2160240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9"/>
          <p:cNvSpPr/>
          <p:nvPr/>
        </p:nvSpPr>
        <p:spPr>
          <a:xfrm>
            <a:off x="103152" y="4577249"/>
            <a:ext cx="216024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ko-KR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언어카페(영어)활동</a:t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9"/>
          <p:cNvSpPr txBox="1"/>
          <p:nvPr>
            <p:ph idx="12" type="sldNum"/>
          </p:nvPr>
        </p:nvSpPr>
        <p:spPr>
          <a:xfrm>
            <a:off x="6588224" y="587727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fld id="{00000000-1234-1234-1234-123412341234}" type="slidenum">
              <a:rPr b="0" i="0" lang="ko-KR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88" name="Google Shape;188;p8"/>
          <p:cNvGraphicFramePr/>
          <p:nvPr/>
        </p:nvGraphicFramePr>
        <p:xfrm>
          <a:off x="467543" y="16167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{B2A2750E-248F-4835-A3F3-B8A82E0BBFAD}</a:tableStyleId>
              </a:tblPr>
              <a:tblGrid>
                <a:gridCol w="632525"/>
                <a:gridCol w="753050"/>
                <a:gridCol w="3073600"/>
                <a:gridCol w="1913325"/>
                <a:gridCol w="1913325"/>
              </a:tblGrid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주차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r>
                        <a:rPr lang="ko-KR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자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특강명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강사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소속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0D9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3/16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Orientation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</a:rPr>
                        <a:t>문선경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</a:rPr>
                        <a:t>RC 연구원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3/23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</a:rPr>
                        <a:t>센터장과의 만남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</a:rPr>
                        <a:t>이성준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</a:rPr>
                        <a:t>RC 센터장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4/6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총장님 특강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김우승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한양대학교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4/13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제 2회 리더십 특강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</a:rPr>
                        <a:t>윤철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</a:rPr>
                        <a:t>리페이퍼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5/4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제 3회 리더십 특강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정이나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3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한양대학교 건축학과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6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5/11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제 4회 리더십 특강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*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Malgun Gothic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*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8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7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5/18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Master와의 티타임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김희택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lang="ko-KR" sz="14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RC Master</a:t>
                      </a:r>
                      <a:endParaRPr sz="14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9" name="Google Shape;189;p8"/>
          <p:cNvGraphicFramePr/>
          <p:nvPr/>
        </p:nvGraphicFramePr>
        <p:xfrm>
          <a:off x="457200" y="476430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4198950"/>
                <a:gridCol w="4097225"/>
              </a:tblGrid>
              <a:tr h="2469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</a:rPr>
                        <a:t>대면</a:t>
                      </a:r>
                      <a:endParaRPr b="1" sz="12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</a:rPr>
                        <a:t>비 대면</a:t>
                      </a:r>
                      <a:endParaRPr b="1" sz="12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06225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대면 특강 수강</a:t>
                      </a:r>
                      <a:endParaRPr sz="12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감상문 제출 X</a:t>
                      </a:r>
                      <a:endParaRPr sz="12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특강 수강 후, 감상문은 HYLU-E 과제제출 게시판에 제출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특강 출석인정 기간 및 감상문 제출 기간은 일주일 (강의 당일  ~  강의 당일 다음주 오후 12시) 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-171450" lvl="0" marL="17145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우수 감상문 선정을 통해 추후 시상 예정</a:t>
                      </a:r>
                      <a:endParaRPr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7175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200" u="none" cap="none" strike="noStrike">
                          <a:solidFill>
                            <a:schemeClr val="dk1"/>
                          </a:solidFill>
                        </a:rPr>
                        <a:t>세부 일정은 일정안내 페이지에서 확인가능</a:t>
                      </a:r>
                      <a:endParaRPr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</a:tbl>
          </a:graphicData>
        </a:graphic>
      </p:graphicFrame>
      <p:sp>
        <p:nvSpPr>
          <p:cNvPr id="190" name="Google Shape;190;p8"/>
          <p:cNvSpPr/>
          <p:nvPr/>
        </p:nvSpPr>
        <p:spPr>
          <a:xfrm>
            <a:off x="2591180" y="1077715"/>
            <a:ext cx="3718179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▣ 2022학년도 RC 특강 세부 안내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1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196" name="Google Shape;196;p11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11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노리터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8" name="Google Shape;198;p11"/>
          <p:cNvGrpSpPr/>
          <p:nvPr/>
        </p:nvGrpSpPr>
        <p:grpSpPr>
          <a:xfrm>
            <a:off x="465988" y="2032983"/>
            <a:ext cx="8220812" cy="3428999"/>
            <a:chOff x="526174" y="2059616"/>
            <a:chExt cx="8220812" cy="3428999"/>
          </a:xfrm>
        </p:grpSpPr>
        <p:pic>
          <p:nvPicPr>
            <p:cNvPr descr="실내이(가) 표시된 사진&#10;&#10;자동 생성된 설명" id="199" name="Google Shape;199;p1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26174" y="2059616"/>
              <a:ext cx="3857348" cy="34289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바닥, 실내, 방, 천장이(가) 표시된 사진&#10;&#10;자동 생성된 설명" id="200" name="Google Shape;200;p1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4760479" y="2059616"/>
              <a:ext cx="3986507" cy="342899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바닥, 실내, 가구이(가) 표시된 사진&#10;&#10;자동 생성된 설명" id="205" name="Google Shape;205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504" y="2032983"/>
            <a:ext cx="3986507" cy="34289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바닥, 실내, 방, 가구이(가) 표시된 사진&#10;&#10;자동 생성된 설명" id="206" name="Google Shape;206;p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988" y="2032983"/>
            <a:ext cx="3857348" cy="3428999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4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08" name="Google Shape;208;p42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42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맘대로Zone(Open Space)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바닥, 천장, 실내, 테이블이(가) 표시된 사진&#10;&#10;자동 생성된 설명" id="214" name="Google Shape;214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504" y="2042101"/>
            <a:ext cx="3986507" cy="34198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텍스트, 실내이(가) 표시된 사진&#10;&#10;자동 생성된 설명" id="215" name="Google Shape;215;p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989" y="2032983"/>
            <a:ext cx="3857348" cy="3428998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4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17" name="Google Shape;217;p43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43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신나는, 재밌는 Activity Room(Sport)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실내, 바닥, 천장, 가구이(가) 표시된 사진&#10;&#10;자동 생성된 설명" id="223" name="Google Shape;223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504" y="2042101"/>
            <a:ext cx="3995296" cy="34198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텍스트, 실내, 천장, 가구이(가) 표시된 사진&#10;&#10;자동 생성된 설명" id="224" name="Google Shape;224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" y="2042101"/>
            <a:ext cx="3866137" cy="341988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4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26" name="Google Shape;226;p44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44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 즐거운 Activity Room(Music)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실내, 바닥, 벽, 천장이(가) 표시된 사진&#10;&#10;자동 생성된 설명" id="232" name="Google Shape;232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91504" y="2042101"/>
            <a:ext cx="3995296" cy="34198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실내, 바닥, 방, 영역이(가) 표시된 사진&#10;&#10;자동 생성된 설명" id="233" name="Google Shape;233;p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" y="2042102"/>
            <a:ext cx="3866137" cy="341988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45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235" name="Google Shape;235;p45"/>
          <p:cNvSpPr/>
          <p:nvPr/>
        </p:nvSpPr>
        <p:spPr>
          <a:xfrm>
            <a:off x="132732" y="1141602"/>
            <a:ext cx="198804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RC 시설 소개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45"/>
          <p:cNvSpPr/>
          <p:nvPr/>
        </p:nvSpPr>
        <p:spPr>
          <a:xfrm>
            <a:off x="132732" y="1536077"/>
            <a:ext cx="4608512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5. 지혜로운 Zone(Study)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Desktop\스탭회의\수정한양대기숙사홈페이지메인화면\1번.jpg" id="241" name="Google Shape;241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8520" y="908720"/>
            <a:ext cx="9144000" cy="5750659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12"/>
          <p:cNvSpPr/>
          <p:nvPr/>
        </p:nvSpPr>
        <p:spPr>
          <a:xfrm>
            <a:off x="899592" y="3186355"/>
            <a:ext cx="7104511" cy="6462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ko-KR" sz="2400" u="none" cap="none" strike="noStrike">
                <a:solidFill>
                  <a:srgbClr val="205867"/>
                </a:solidFill>
                <a:latin typeface="Arial"/>
                <a:ea typeface="Arial"/>
                <a:cs typeface="Arial"/>
                <a:sym typeface="Arial"/>
              </a:rPr>
              <a:t>2.2. 리더십 하우스 프로그램  일정 안내</a:t>
            </a:r>
            <a:endParaRPr b="1" i="0" sz="2400" u="none" cap="none" strike="noStrike">
              <a:solidFill>
                <a:srgbClr val="20586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3"/>
          <p:cNvSpPr/>
          <p:nvPr/>
        </p:nvSpPr>
        <p:spPr>
          <a:xfrm>
            <a:off x="2261445" y="941860"/>
            <a:ext cx="4621080" cy="461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2022학년도 1학기 리더십 하우스 교육 일정표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3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3월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1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251" name="Google Shape;251;p13"/>
          <p:cNvGraphicFramePr/>
          <p:nvPr/>
        </p:nvGraphicFramePr>
        <p:xfrm>
          <a:off x="462373" y="19888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1174175"/>
                <a:gridCol w="1174175"/>
                <a:gridCol w="1174175"/>
                <a:gridCol w="1174175"/>
                <a:gridCol w="1174175"/>
                <a:gridCol w="1174175"/>
                <a:gridCol w="1174175"/>
              </a:tblGrid>
              <a:tr h="3099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목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금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(삼일절)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멘티 모집 마감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RC 팀 구성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1000" u="none" cap="none" strike="noStrike">
                        <a:solidFill>
                          <a:srgbClr val="0070C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1000" u="none" cap="none" strike="noStrike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멘토 사전OT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(대통령 선거)</a:t>
                      </a:r>
                      <a:endParaRPr sz="1000" u="none" cap="none" strike="noStrike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11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</a:t>
                      </a:r>
                      <a:endParaRPr sz="1000" u="none" cap="none" strike="noStrike">
                        <a:solidFill>
                          <a:srgbClr val="0070C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</a:t>
                      </a:r>
                      <a:endParaRPr sz="1000" u="none" cap="none" strike="noStrike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14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15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오리엔테이션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17</a:t>
                      </a:r>
                      <a:endParaRPr sz="1400" u="none" cap="none" strike="noStrike"/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18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19</a:t>
                      </a:r>
                      <a:endParaRPr sz="1000" u="none" cap="none" strike="noStrike">
                        <a:solidFill>
                          <a:srgbClr val="0070C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</a:t>
                      </a:r>
                      <a:endParaRPr sz="1000" u="none" cap="none" strike="noStrike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21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배드민턴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22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23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센터장과의 만남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24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메이크업 특강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25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26</a:t>
                      </a:r>
                      <a:endParaRPr sz="1000" u="none" cap="none" strike="noStrike">
                        <a:solidFill>
                          <a:srgbClr val="0070C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27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28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29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30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미니 운동회</a:t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31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언어카페/토론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52" name="Google Shape;252;p13"/>
          <p:cNvSpPr txBox="1"/>
          <p:nvPr/>
        </p:nvSpPr>
        <p:spPr>
          <a:xfrm>
            <a:off x="457200" y="6466577"/>
            <a:ext cx="4272116" cy="307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☞ 21, 22, 25일 중 배드민턴 1회 진행 예정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1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4월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1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259" name="Google Shape;259;p21"/>
          <p:cNvGraphicFramePr/>
          <p:nvPr/>
        </p:nvGraphicFramePr>
        <p:xfrm>
          <a:off x="462373" y="19888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1174175"/>
                <a:gridCol w="1174175"/>
                <a:gridCol w="1174175"/>
                <a:gridCol w="1174175"/>
                <a:gridCol w="1174175"/>
                <a:gridCol w="1174175"/>
                <a:gridCol w="1174175"/>
              </a:tblGrid>
              <a:tr h="3099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목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금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2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3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네온사인 만들기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5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6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리더십 특강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7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언어카페/토론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8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9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10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11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12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13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리더십 특강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14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언어카페/토론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15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16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17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18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19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20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21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22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23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24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25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26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27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28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29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0070C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30</a:t>
                      </a:r>
                      <a:endParaRPr b="0" sz="1000" u="none" cap="none" strike="noStrike">
                        <a:solidFill>
                          <a:srgbClr val="0070C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cxnSp>
        <p:nvCxnSpPr>
          <p:cNvPr id="260" name="Google Shape;260;p21"/>
          <p:cNvCxnSpPr/>
          <p:nvPr/>
        </p:nvCxnSpPr>
        <p:spPr>
          <a:xfrm>
            <a:off x="459047" y="5042767"/>
            <a:ext cx="8142361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61" name="Google Shape;261;p21"/>
          <p:cNvCxnSpPr/>
          <p:nvPr/>
        </p:nvCxnSpPr>
        <p:spPr>
          <a:xfrm>
            <a:off x="459047" y="5878748"/>
            <a:ext cx="8142361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62" name="Google Shape;262;p21"/>
          <p:cNvSpPr/>
          <p:nvPr/>
        </p:nvSpPr>
        <p:spPr>
          <a:xfrm>
            <a:off x="1613578" y="3065409"/>
            <a:ext cx="1220336" cy="1675268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21"/>
          <p:cNvSpPr txBox="1"/>
          <p:nvPr/>
        </p:nvSpPr>
        <p:spPr>
          <a:xfrm>
            <a:off x="457200" y="6466577"/>
            <a:ext cx="3786614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rgbClr val="00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☞ 4일</a:t>
            </a: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11일 중 일회성 activity 1회 실시 예정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1"/>
          <p:cNvSpPr txBox="1"/>
          <p:nvPr/>
        </p:nvSpPr>
        <p:spPr>
          <a:xfrm>
            <a:off x="3910591" y="5025664"/>
            <a:ext cx="135325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중 간 고 사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1"/>
          <p:cNvSpPr txBox="1"/>
          <p:nvPr/>
        </p:nvSpPr>
        <p:spPr>
          <a:xfrm>
            <a:off x="3895357" y="5857473"/>
            <a:ext cx="135325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중 간 고 사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1"/>
          <p:cNvSpPr/>
          <p:nvPr/>
        </p:nvSpPr>
        <p:spPr>
          <a:xfrm>
            <a:off x="2261445" y="941860"/>
            <a:ext cx="4621080" cy="461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2022학년도 1학기 리더십 하우스 교육 일정표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2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5월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22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273" name="Google Shape;273;p22"/>
          <p:cNvGraphicFramePr/>
          <p:nvPr/>
        </p:nvGraphicFramePr>
        <p:xfrm>
          <a:off x="462373" y="19888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1174175"/>
                <a:gridCol w="1174175"/>
                <a:gridCol w="1174175"/>
                <a:gridCol w="1174175"/>
                <a:gridCol w="1174175"/>
                <a:gridCol w="1174175"/>
                <a:gridCol w="1174175"/>
              </a:tblGrid>
              <a:tr h="3099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목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금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4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리더십 특강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5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(어린이날)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6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7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8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9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10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11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리더십 특강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12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언어카페/토론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13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14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15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16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17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18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Master와의 티타임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19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언어카페/토론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20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21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22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23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24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25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학술제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26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27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28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체육대회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29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30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31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74" name="Google Shape;274;p22"/>
          <p:cNvSpPr/>
          <p:nvPr/>
        </p:nvSpPr>
        <p:spPr>
          <a:xfrm>
            <a:off x="3948405" y="4698900"/>
            <a:ext cx="1220336" cy="858521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22"/>
          <p:cNvSpPr/>
          <p:nvPr/>
        </p:nvSpPr>
        <p:spPr>
          <a:xfrm>
            <a:off x="7463863" y="4691502"/>
            <a:ext cx="1220336" cy="858521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22"/>
          <p:cNvSpPr txBox="1"/>
          <p:nvPr/>
        </p:nvSpPr>
        <p:spPr>
          <a:xfrm>
            <a:off x="457200" y="6466577"/>
            <a:ext cx="4036682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ko-KR" sz="1400" u="none" cap="none" strike="noStrike">
                <a:solidFill>
                  <a:srgbClr val="00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☞ 25일 학술제</a:t>
            </a:r>
            <a:r>
              <a:rPr b="1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28일 체육대회 중 1회 실시 예정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22"/>
          <p:cNvSpPr/>
          <p:nvPr/>
        </p:nvSpPr>
        <p:spPr>
          <a:xfrm>
            <a:off x="2261445" y="941860"/>
            <a:ext cx="4621080" cy="461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2022학년도 1학기 리더십 하우스 교육 일정표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3"/>
          <p:cNvSpPr txBox="1"/>
          <p:nvPr/>
        </p:nvSpPr>
        <p:spPr>
          <a:xfrm>
            <a:off x="3995936" y="1403484"/>
            <a:ext cx="11521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6월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3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284" name="Google Shape;284;p23"/>
          <p:cNvGraphicFramePr/>
          <p:nvPr/>
        </p:nvGraphicFramePr>
        <p:xfrm>
          <a:off x="462373" y="19888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1174175"/>
                <a:gridCol w="1174175"/>
                <a:gridCol w="1174175"/>
                <a:gridCol w="1174175"/>
                <a:gridCol w="1174175"/>
                <a:gridCol w="1174175"/>
                <a:gridCol w="1174175"/>
              </a:tblGrid>
              <a:tr h="3099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일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화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수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목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금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토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(2022 지방 선거)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3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4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5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6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(현충일)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7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8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수료식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9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10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11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12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13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14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15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16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17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18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rgbClr val="FF0000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19</a:t>
                      </a:r>
                      <a:endParaRPr b="0" sz="1000" u="none" cap="none" strike="noStrike">
                        <a:solidFill>
                          <a:srgbClr val="FF0000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20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21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000" u="none" cap="none" strike="noStrike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22</a:t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23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24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0070C0"/>
                          </a:solidFill>
                        </a:rPr>
                        <a:t>25</a:t>
                      </a:r>
                      <a:endParaRPr sz="1000" u="none" cap="none" strike="noStrike">
                        <a:solidFill>
                          <a:srgbClr val="0070C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1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rgbClr val="FF0000"/>
                          </a:solidFill>
                        </a:rPr>
                        <a:t>26</a:t>
                      </a:r>
                      <a:endParaRPr sz="10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27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28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29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ko-KR" sz="1000" u="none" cap="none" strike="noStrike">
                          <a:solidFill>
                            <a:schemeClr val="dk1"/>
                          </a:solidFill>
                        </a:rPr>
                        <a:t>30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T="17900" marB="17900" marR="64775" marL="647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85" name="Google Shape;285;p23"/>
          <p:cNvSpPr/>
          <p:nvPr/>
        </p:nvSpPr>
        <p:spPr>
          <a:xfrm>
            <a:off x="2261445" y="941860"/>
            <a:ext cx="4621080" cy="461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ko-K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▣ 2022학년도 1학기 리더십 하우스 교육 일정표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Desktop\스탭회의\수정한양대기숙사홈페이지메인화면\1번.jpg" id="290" name="Google Shape;29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8520" y="908720"/>
            <a:ext cx="9144000" cy="5750659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17"/>
          <p:cNvSpPr/>
          <p:nvPr/>
        </p:nvSpPr>
        <p:spPr>
          <a:xfrm>
            <a:off x="899592" y="3186334"/>
            <a:ext cx="7104511" cy="6463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ko-KR" sz="2400" u="none" cap="none" strike="noStrike">
                <a:solidFill>
                  <a:srgbClr val="205867"/>
                </a:solidFill>
                <a:latin typeface="Arial"/>
                <a:ea typeface="Arial"/>
                <a:cs typeface="Arial"/>
                <a:sym typeface="Arial"/>
              </a:rPr>
              <a:t>2.3. 리더십 하우스 운영지침 안내 및 수료기준 </a:t>
            </a:r>
            <a:endParaRPr b="1" i="0" sz="2400" u="none" cap="none" strike="noStrike">
              <a:solidFill>
                <a:srgbClr val="20586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17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8"/>
          <p:cNvSpPr/>
          <p:nvPr/>
        </p:nvSpPr>
        <p:spPr>
          <a:xfrm>
            <a:off x="141200" y="1187279"/>
            <a:ext cx="5245492" cy="3692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ko-KR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3. 리더십 하우스 운영지침 안내 및 수료기준 </a:t>
            </a:r>
            <a:endParaRPr b="1" i="0" sz="1800" u="none" cap="none" strike="noStrik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18"/>
          <p:cNvSpPr/>
          <p:nvPr/>
        </p:nvSpPr>
        <p:spPr>
          <a:xfrm>
            <a:off x="772176" y="1844824"/>
            <a:ext cx="7920881" cy="4293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■ 멘토 및 멘티 참여 학생 장학금 지급 및 수료 기준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가. 멘토 장학금 지급 기준 (2022 기준, 3개월 ‘3~6월’)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 </a:t>
            </a: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RC 활동(특강, Team project, 정례회의 등)에 80% 이상 참여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   -매 활동 후 </a:t>
            </a:r>
            <a:r>
              <a:rPr b="1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주간 활동보고서 </a:t>
            </a: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제출 (이메일 제출: 송창용 교육조교 thdckddyd15@hanyang.ac.kr)</a:t>
            </a:r>
            <a:b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-RC 활동 참여 및 멘티 지원에 성실하게 임한 경우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-매월 말 확인 후 차월 초 지급 (300,000원/월, 900,000원/학기 ) 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나. 멘티 장학금 지급 기준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ko-KR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</a:t>
            </a: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-RC 활동에 포인트(70point) 충족 시 (활동내용: RC 특강, 언어 카페, 토론 등)</a:t>
            </a:r>
            <a:b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   -활동 종료 후 지급 (135,000원)   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다. 1학기 수료 후 2학기 리더십 하우스 신청 시  창의관 우선 입사 혜택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18"/>
          <p:cNvSpPr txBox="1"/>
          <p:nvPr/>
        </p:nvSpPr>
        <p:spPr>
          <a:xfrm>
            <a:off x="5785044" y="5999767"/>
            <a:ext cx="2901756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rgbClr val="FF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*코로나 19 사태 추이에 따라 변동 가능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1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4"/>
          <p:cNvSpPr/>
          <p:nvPr/>
        </p:nvSpPr>
        <p:spPr>
          <a:xfrm>
            <a:off x="3613150" y="1017902"/>
            <a:ext cx="18543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ko-KR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■ 포털 계좌 등록 방법</a:t>
            </a:r>
            <a:br>
              <a:rPr b="1" i="0" lang="ko-KR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endParaRPr b="1" i="0" sz="1200" u="none" cap="none" strike="noStrike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06" name="Google Shape;306;p24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id="307" name="Google Shape;307;p24"/>
          <p:cNvPicPr preferRelativeResize="0"/>
          <p:nvPr/>
        </p:nvPicPr>
        <p:blipFill rotWithShape="1">
          <a:blip r:embed="rId3">
            <a:alphaModFix/>
          </a:blip>
          <a:srcRect b="0" l="0" r="4505" t="0"/>
          <a:stretch/>
        </p:blipFill>
        <p:spPr>
          <a:xfrm>
            <a:off x="0" y="2132856"/>
            <a:ext cx="8642316" cy="2715004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24"/>
          <p:cNvSpPr/>
          <p:nvPr/>
        </p:nvSpPr>
        <p:spPr>
          <a:xfrm>
            <a:off x="-108520" y="1484784"/>
            <a:ext cx="4608512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한양대학교 포털 로그인 </a:t>
            </a:r>
            <a:r>
              <a:rPr b="0" i="0" lang="ko-KR" sz="12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https://portal.hanyang.ac.kr/</a:t>
            </a: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4"/>
          <p:cNvSpPr/>
          <p:nvPr/>
        </p:nvSpPr>
        <p:spPr>
          <a:xfrm>
            <a:off x="-108520" y="1772816"/>
            <a:ext cx="5040560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상단 메뉴 ‘신청’ -&gt; 본인계좌관리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4"/>
          <p:cNvSpPr/>
          <p:nvPr/>
        </p:nvSpPr>
        <p:spPr>
          <a:xfrm>
            <a:off x="-108520" y="5108199"/>
            <a:ext cx="4608512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ko-KR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본인계좌관리 -&gt; 계좌입력 후 저장 </a:t>
            </a:r>
            <a:r>
              <a:rPr b="1" i="0" lang="ko-KR" sz="1050" u="none" cap="none" strike="noStrike">
                <a:solidFill>
                  <a:srgbClr val="FF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(해당계좌로 장학금 지급예정)</a:t>
            </a:r>
            <a:r>
              <a:rPr b="0" i="0" lang="ko-KR" sz="105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b="0" i="0" sz="1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24"/>
          <p:cNvSpPr/>
          <p:nvPr/>
        </p:nvSpPr>
        <p:spPr>
          <a:xfrm>
            <a:off x="2699792" y="3573016"/>
            <a:ext cx="864096" cy="216024"/>
          </a:xfrm>
          <a:prstGeom prst="rect">
            <a:avLst/>
          </a:prstGeom>
          <a:noFill/>
          <a:ln cap="flat" cmpd="sng" w="38100">
            <a:solidFill>
              <a:srgbClr val="1796FF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algun Gothic"/>
              <a:buNone/>
            </a:pPr>
            <a:r>
              <a:t/>
            </a:r>
            <a:endParaRPr b="0" i="0" sz="1400" u="none" cap="none" strike="noStrik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12" name="Google Shape;312;p24"/>
          <p:cNvSpPr/>
          <p:nvPr/>
        </p:nvSpPr>
        <p:spPr>
          <a:xfrm>
            <a:off x="3419871" y="3284983"/>
            <a:ext cx="363798" cy="370566"/>
          </a:xfrm>
          <a:prstGeom prst="ellipse">
            <a:avLst/>
          </a:prstGeom>
          <a:solidFill>
            <a:srgbClr val="FFFFFF"/>
          </a:solidFill>
          <a:ln cap="flat" cmpd="sng" w="38100">
            <a:solidFill>
              <a:srgbClr val="1796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96FF"/>
              </a:buClr>
              <a:buSzPts val="2000"/>
              <a:buFont typeface="Gill Sans"/>
              <a:buNone/>
            </a:pPr>
            <a:r>
              <a:rPr b="0" i="0" lang="ko-KR" sz="2000" u="none" cap="none" strike="noStrike">
                <a:solidFill>
                  <a:srgbClr val="1796FF"/>
                </a:solidFill>
                <a:latin typeface="Gill Sans"/>
                <a:ea typeface="Gill Sans"/>
                <a:cs typeface="Gill Sans"/>
                <a:sym typeface="Gill Sans"/>
              </a:rPr>
              <a:t>1</a:t>
            </a:r>
            <a:endParaRPr b="0" i="0" sz="2000" u="none" cap="none" strike="noStrike">
              <a:solidFill>
                <a:srgbClr val="1796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grpSp>
        <p:nvGrpSpPr>
          <p:cNvPr id="313" name="Google Shape;313;p24"/>
          <p:cNvGrpSpPr/>
          <p:nvPr/>
        </p:nvGrpSpPr>
        <p:grpSpPr>
          <a:xfrm>
            <a:off x="251520" y="5445224"/>
            <a:ext cx="8500702" cy="827891"/>
            <a:chOff x="251520" y="5445224"/>
            <a:chExt cx="8500702" cy="827891"/>
          </a:xfrm>
        </p:grpSpPr>
        <p:pic>
          <p:nvPicPr>
            <p:cNvPr id="314" name="Google Shape;314;p24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251520" y="5517232"/>
              <a:ext cx="8244408" cy="7558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5" name="Google Shape;315;p24"/>
            <p:cNvSpPr/>
            <p:nvPr/>
          </p:nvSpPr>
          <p:spPr>
            <a:xfrm>
              <a:off x="8100392" y="5733256"/>
              <a:ext cx="432048" cy="288032"/>
            </a:xfrm>
            <a:prstGeom prst="rect">
              <a:avLst/>
            </a:prstGeom>
            <a:noFill/>
            <a:ln cap="flat" cmpd="sng" w="38100">
              <a:solidFill>
                <a:srgbClr val="1796FF"/>
              </a:solidFill>
              <a:prstDash val="dot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Malgun Gothic"/>
                <a:buNone/>
              </a:pPr>
              <a:r>
                <a:t/>
              </a:r>
              <a:endParaRPr b="0" i="0" sz="1400" u="none" cap="none" strike="noStrik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16" name="Google Shape;316;p24"/>
            <p:cNvSpPr/>
            <p:nvPr/>
          </p:nvSpPr>
          <p:spPr>
            <a:xfrm>
              <a:off x="8388424" y="5445224"/>
              <a:ext cx="363798" cy="370566"/>
            </a:xfrm>
            <a:prstGeom prst="ellipse">
              <a:avLst/>
            </a:prstGeom>
            <a:solidFill>
              <a:srgbClr val="FFFFFF"/>
            </a:solidFill>
            <a:ln cap="flat" cmpd="sng" w="38100">
              <a:solidFill>
                <a:srgbClr val="1796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796FF"/>
                </a:buClr>
                <a:buSzPts val="2000"/>
                <a:buFont typeface="Gill Sans"/>
                <a:buNone/>
              </a:pPr>
              <a:r>
                <a:rPr b="0" i="0" lang="ko-KR" sz="2000" u="none" cap="none" strike="noStrike">
                  <a:solidFill>
                    <a:srgbClr val="1796FF"/>
                  </a:solidFill>
                  <a:latin typeface="Gill Sans"/>
                  <a:ea typeface="Gill Sans"/>
                  <a:cs typeface="Gill Sans"/>
                  <a:sym typeface="Gill Sans"/>
                </a:rPr>
                <a:t>2</a:t>
              </a:r>
              <a:endParaRPr b="0" i="0" sz="2000" u="none" cap="none" strike="noStrike">
                <a:solidFill>
                  <a:srgbClr val="1796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17" name="Google Shape;317;p24"/>
            <p:cNvSpPr/>
            <p:nvPr/>
          </p:nvSpPr>
          <p:spPr>
            <a:xfrm>
              <a:off x="1716400" y="6104670"/>
              <a:ext cx="257688" cy="62859"/>
            </a:xfrm>
            <a:custGeom>
              <a:rect b="b" l="l" r="r" t="t"/>
              <a:pathLst>
                <a:path extrusionOk="0" h="62859" w="257688">
                  <a:moveTo>
                    <a:pt x="255275" y="43718"/>
                  </a:moveTo>
                  <a:lnTo>
                    <a:pt x="255275" y="43718"/>
                  </a:lnTo>
                  <a:cubicBezTo>
                    <a:pt x="256136" y="35104"/>
                    <a:pt x="260246" y="13178"/>
                    <a:pt x="255275" y="3236"/>
                  </a:cubicBezTo>
                  <a:cubicBezTo>
                    <a:pt x="254152" y="991"/>
                    <a:pt x="250512" y="1649"/>
                    <a:pt x="248131" y="855"/>
                  </a:cubicBezTo>
                  <a:cubicBezTo>
                    <a:pt x="223525" y="1649"/>
                    <a:pt x="198932" y="3236"/>
                    <a:pt x="174313" y="3236"/>
                  </a:cubicBezTo>
                  <a:cubicBezTo>
                    <a:pt x="28828" y="3236"/>
                    <a:pt x="246674" y="-4045"/>
                    <a:pt x="71919" y="3236"/>
                  </a:cubicBezTo>
                  <a:cubicBezTo>
                    <a:pt x="61652" y="5290"/>
                    <a:pt x="56402" y="6474"/>
                    <a:pt x="45725" y="7999"/>
                  </a:cubicBezTo>
                  <a:cubicBezTo>
                    <a:pt x="34270" y="9635"/>
                    <a:pt x="16494" y="11511"/>
                    <a:pt x="5244" y="12761"/>
                  </a:cubicBezTo>
                  <a:cubicBezTo>
                    <a:pt x="3656" y="15936"/>
                    <a:pt x="753" y="18747"/>
                    <a:pt x="481" y="22286"/>
                  </a:cubicBezTo>
                  <a:cubicBezTo>
                    <a:pt x="-914" y="40423"/>
                    <a:pt x="505" y="40181"/>
                    <a:pt x="7625" y="50861"/>
                  </a:cubicBezTo>
                  <a:cubicBezTo>
                    <a:pt x="17944" y="50067"/>
                    <a:pt x="28232" y="48480"/>
                    <a:pt x="38581" y="48480"/>
                  </a:cubicBezTo>
                  <a:cubicBezTo>
                    <a:pt x="52891" y="48480"/>
                    <a:pt x="67161" y="49995"/>
                    <a:pt x="81444" y="50861"/>
                  </a:cubicBezTo>
                  <a:cubicBezTo>
                    <a:pt x="114595" y="52870"/>
                    <a:pt x="114968" y="53060"/>
                    <a:pt x="145738" y="55624"/>
                  </a:cubicBezTo>
                  <a:cubicBezTo>
                    <a:pt x="183690" y="68275"/>
                    <a:pt x="161358" y="61727"/>
                    <a:pt x="252894" y="55624"/>
                  </a:cubicBezTo>
                  <a:cubicBezTo>
                    <a:pt x="255750" y="55434"/>
                    <a:pt x="254878" y="45702"/>
                    <a:pt x="255275" y="43718"/>
                  </a:cubicBezTo>
                  <a:close/>
                </a:path>
              </a:pathLst>
            </a:custGeom>
            <a:solidFill>
              <a:schemeClr val="l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18" name="Google Shape;318;p24"/>
            <p:cNvSpPr/>
            <p:nvPr/>
          </p:nvSpPr>
          <p:spPr>
            <a:xfrm>
              <a:off x="7117556" y="6117431"/>
              <a:ext cx="178594" cy="61913"/>
            </a:xfrm>
            <a:custGeom>
              <a:rect b="b" l="l" r="r" t="t"/>
              <a:pathLst>
                <a:path extrusionOk="0" h="61913" w="178594">
                  <a:moveTo>
                    <a:pt x="164307" y="54769"/>
                  </a:moveTo>
                  <a:lnTo>
                    <a:pt x="164307" y="54769"/>
                  </a:lnTo>
                  <a:cubicBezTo>
                    <a:pt x="165320" y="53351"/>
                    <a:pt x="178594" y="38221"/>
                    <a:pt x="178594" y="30957"/>
                  </a:cubicBezTo>
                  <a:cubicBezTo>
                    <a:pt x="178594" y="30922"/>
                    <a:pt x="175405" y="9504"/>
                    <a:pt x="173832" y="7144"/>
                  </a:cubicBezTo>
                  <a:cubicBezTo>
                    <a:pt x="171195" y="3189"/>
                    <a:pt x="163618" y="1358"/>
                    <a:pt x="159544" y="0"/>
                  </a:cubicBezTo>
                  <a:cubicBezTo>
                    <a:pt x="132557" y="794"/>
                    <a:pt x="105505" y="363"/>
                    <a:pt x="78582" y="2382"/>
                  </a:cubicBezTo>
                  <a:cubicBezTo>
                    <a:pt x="73576" y="2757"/>
                    <a:pt x="69289" y="6645"/>
                    <a:pt x="64294" y="7144"/>
                  </a:cubicBezTo>
                  <a:lnTo>
                    <a:pt x="40482" y="9525"/>
                  </a:lnTo>
                  <a:cubicBezTo>
                    <a:pt x="31684" y="12459"/>
                    <a:pt x="27616" y="14999"/>
                    <a:pt x="16669" y="9525"/>
                  </a:cubicBezTo>
                  <a:cubicBezTo>
                    <a:pt x="14424" y="8403"/>
                    <a:pt x="15082" y="4763"/>
                    <a:pt x="14288" y="2382"/>
                  </a:cubicBezTo>
                  <a:lnTo>
                    <a:pt x="4763" y="16669"/>
                  </a:lnTo>
                  <a:lnTo>
                    <a:pt x="0" y="23813"/>
                  </a:lnTo>
                  <a:cubicBezTo>
                    <a:pt x="1117" y="33860"/>
                    <a:pt x="-14" y="46179"/>
                    <a:pt x="7144" y="54769"/>
                  </a:cubicBezTo>
                  <a:cubicBezTo>
                    <a:pt x="8976" y="56968"/>
                    <a:pt x="11728" y="58252"/>
                    <a:pt x="14288" y="59532"/>
                  </a:cubicBezTo>
                  <a:cubicBezTo>
                    <a:pt x="16533" y="60655"/>
                    <a:pt x="19051" y="61119"/>
                    <a:pt x="21432" y="61913"/>
                  </a:cubicBezTo>
                  <a:cubicBezTo>
                    <a:pt x="30957" y="61119"/>
                    <a:pt x="40533" y="60795"/>
                    <a:pt x="50007" y="59532"/>
                  </a:cubicBezTo>
                  <a:cubicBezTo>
                    <a:pt x="75234" y="56168"/>
                    <a:pt x="28697" y="56513"/>
                    <a:pt x="71438" y="54769"/>
                  </a:cubicBezTo>
                  <a:cubicBezTo>
                    <a:pt x="131135" y="52333"/>
                    <a:pt x="148829" y="54769"/>
                    <a:pt x="164307" y="54769"/>
                  </a:cubicBezTo>
                  <a:close/>
                </a:path>
              </a:pathLst>
            </a:custGeom>
            <a:solidFill>
              <a:schemeClr val="l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19" name="Google Shape;319;p24"/>
            <p:cNvSpPr/>
            <p:nvPr/>
          </p:nvSpPr>
          <p:spPr>
            <a:xfrm>
              <a:off x="4441973" y="6110288"/>
              <a:ext cx="527696" cy="57150"/>
            </a:xfrm>
            <a:custGeom>
              <a:rect b="b" l="l" r="r" t="t"/>
              <a:pathLst>
                <a:path extrusionOk="0" h="57150" w="527696">
                  <a:moveTo>
                    <a:pt x="527696" y="54768"/>
                  </a:moveTo>
                  <a:lnTo>
                    <a:pt x="527696" y="54768"/>
                  </a:lnTo>
                  <a:cubicBezTo>
                    <a:pt x="526902" y="47624"/>
                    <a:pt x="527588" y="40156"/>
                    <a:pt x="525315" y="33337"/>
                  </a:cubicBezTo>
                  <a:cubicBezTo>
                    <a:pt x="523505" y="27907"/>
                    <a:pt x="517600" y="24480"/>
                    <a:pt x="515790" y="19050"/>
                  </a:cubicBezTo>
                  <a:cubicBezTo>
                    <a:pt x="514996" y="16669"/>
                    <a:pt x="514976" y="13866"/>
                    <a:pt x="513408" y="11906"/>
                  </a:cubicBezTo>
                  <a:cubicBezTo>
                    <a:pt x="511620" y="9671"/>
                    <a:pt x="508646" y="8731"/>
                    <a:pt x="506265" y="7143"/>
                  </a:cubicBezTo>
                  <a:cubicBezTo>
                    <a:pt x="489290" y="8275"/>
                    <a:pt x="464568" y="9528"/>
                    <a:pt x="446733" y="11906"/>
                  </a:cubicBezTo>
                  <a:cubicBezTo>
                    <a:pt x="442721" y="12441"/>
                    <a:pt x="438813" y="13584"/>
                    <a:pt x="434827" y="14287"/>
                  </a:cubicBezTo>
                  <a:lnTo>
                    <a:pt x="406252" y="19050"/>
                  </a:lnTo>
                  <a:cubicBezTo>
                    <a:pt x="387996" y="18256"/>
                    <a:pt x="369710" y="17970"/>
                    <a:pt x="351483" y="16668"/>
                  </a:cubicBezTo>
                  <a:cubicBezTo>
                    <a:pt x="347446" y="16380"/>
                    <a:pt x="343577" y="14902"/>
                    <a:pt x="339577" y="14287"/>
                  </a:cubicBezTo>
                  <a:cubicBezTo>
                    <a:pt x="333252" y="13314"/>
                    <a:pt x="326877" y="12700"/>
                    <a:pt x="320527" y="11906"/>
                  </a:cubicBezTo>
                  <a:cubicBezTo>
                    <a:pt x="318146" y="10318"/>
                    <a:pt x="316014" y="8270"/>
                    <a:pt x="313383" y="7143"/>
                  </a:cubicBezTo>
                  <a:cubicBezTo>
                    <a:pt x="310375" y="5854"/>
                    <a:pt x="307131" y="4762"/>
                    <a:pt x="303858" y="4762"/>
                  </a:cubicBezTo>
                  <a:cubicBezTo>
                    <a:pt x="283998" y="4762"/>
                    <a:pt x="264171" y="6349"/>
                    <a:pt x="244327" y="7143"/>
                  </a:cubicBezTo>
                  <a:lnTo>
                    <a:pt x="191940" y="11906"/>
                  </a:lnTo>
                  <a:lnTo>
                    <a:pt x="168127" y="14287"/>
                  </a:lnTo>
                  <a:cubicBezTo>
                    <a:pt x="137768" y="12841"/>
                    <a:pt x="124040" y="15465"/>
                    <a:pt x="99071" y="7143"/>
                  </a:cubicBezTo>
                  <a:cubicBezTo>
                    <a:pt x="96690" y="6349"/>
                    <a:pt x="94349" y="5422"/>
                    <a:pt x="91927" y="4762"/>
                  </a:cubicBezTo>
                  <a:cubicBezTo>
                    <a:pt x="85612" y="3040"/>
                    <a:pt x="72877" y="0"/>
                    <a:pt x="72877" y="0"/>
                  </a:cubicBezTo>
                  <a:cubicBezTo>
                    <a:pt x="54621" y="794"/>
                    <a:pt x="36328" y="980"/>
                    <a:pt x="18108" y="2381"/>
                  </a:cubicBezTo>
                  <a:cubicBezTo>
                    <a:pt x="15606" y="2573"/>
                    <a:pt x="12424" y="2720"/>
                    <a:pt x="10965" y="4762"/>
                  </a:cubicBezTo>
                  <a:cubicBezTo>
                    <a:pt x="8047" y="8847"/>
                    <a:pt x="8987" y="14873"/>
                    <a:pt x="6202" y="19050"/>
                  </a:cubicBezTo>
                  <a:lnTo>
                    <a:pt x="1440" y="26193"/>
                  </a:lnTo>
                  <a:cubicBezTo>
                    <a:pt x="2234" y="34924"/>
                    <a:pt x="-3614" y="47740"/>
                    <a:pt x="3821" y="52387"/>
                  </a:cubicBezTo>
                  <a:cubicBezTo>
                    <a:pt x="18421" y="61512"/>
                    <a:pt x="34651" y="49684"/>
                    <a:pt x="49065" y="47625"/>
                  </a:cubicBezTo>
                  <a:cubicBezTo>
                    <a:pt x="56962" y="46497"/>
                    <a:pt x="64988" y="46426"/>
                    <a:pt x="72877" y="45243"/>
                  </a:cubicBezTo>
                  <a:cubicBezTo>
                    <a:pt x="80882" y="44042"/>
                    <a:pt x="96690" y="40481"/>
                    <a:pt x="96690" y="40481"/>
                  </a:cubicBezTo>
                  <a:cubicBezTo>
                    <a:pt x="116534" y="41275"/>
                    <a:pt x="136405" y="41541"/>
                    <a:pt x="156221" y="42862"/>
                  </a:cubicBezTo>
                  <a:cubicBezTo>
                    <a:pt x="160259" y="43131"/>
                    <a:pt x="164080" y="45243"/>
                    <a:pt x="168127" y="45243"/>
                  </a:cubicBezTo>
                  <a:cubicBezTo>
                    <a:pt x="173740" y="45243"/>
                    <a:pt x="190409" y="42862"/>
                    <a:pt x="184796" y="42862"/>
                  </a:cubicBezTo>
                  <a:cubicBezTo>
                    <a:pt x="174447" y="42862"/>
                    <a:pt x="164159" y="44449"/>
                    <a:pt x="153840" y="45243"/>
                  </a:cubicBezTo>
                  <a:cubicBezTo>
                    <a:pt x="149871" y="46037"/>
                    <a:pt x="145860" y="46643"/>
                    <a:pt x="141933" y="47625"/>
                  </a:cubicBezTo>
                  <a:cubicBezTo>
                    <a:pt x="133538" y="49724"/>
                    <a:pt x="134809" y="51115"/>
                    <a:pt x="125265" y="52387"/>
                  </a:cubicBezTo>
                  <a:cubicBezTo>
                    <a:pt x="113903" y="53902"/>
                    <a:pt x="67902" y="57150"/>
                    <a:pt x="60971" y="57150"/>
                  </a:cubicBezTo>
                  <a:cubicBezTo>
                    <a:pt x="54572" y="57150"/>
                    <a:pt x="73709" y="55820"/>
                    <a:pt x="80021" y="54768"/>
                  </a:cubicBezTo>
                  <a:cubicBezTo>
                    <a:pt x="83249" y="54230"/>
                    <a:pt x="86351" y="53097"/>
                    <a:pt x="89546" y="52387"/>
                  </a:cubicBezTo>
                  <a:cubicBezTo>
                    <a:pt x="93497" y="51509"/>
                    <a:pt x="97501" y="50884"/>
                    <a:pt x="101452" y="50006"/>
                  </a:cubicBezTo>
                  <a:cubicBezTo>
                    <a:pt x="104647" y="49296"/>
                    <a:pt x="107737" y="48088"/>
                    <a:pt x="110977" y="47625"/>
                  </a:cubicBezTo>
                  <a:cubicBezTo>
                    <a:pt x="134812" y="44220"/>
                    <a:pt x="164886" y="44035"/>
                    <a:pt x="187177" y="42862"/>
                  </a:cubicBezTo>
                  <a:lnTo>
                    <a:pt x="225277" y="40481"/>
                  </a:lnTo>
                  <a:cubicBezTo>
                    <a:pt x="227658" y="41275"/>
                    <a:pt x="232421" y="40352"/>
                    <a:pt x="232421" y="42862"/>
                  </a:cubicBezTo>
                  <a:cubicBezTo>
                    <a:pt x="232421" y="45372"/>
                    <a:pt x="227773" y="44980"/>
                    <a:pt x="225277" y="45243"/>
                  </a:cubicBezTo>
                  <a:cubicBezTo>
                    <a:pt x="212622" y="46575"/>
                    <a:pt x="199877" y="46831"/>
                    <a:pt x="187177" y="47625"/>
                  </a:cubicBezTo>
                  <a:cubicBezTo>
                    <a:pt x="184002" y="48419"/>
                    <a:pt x="174379" y="50006"/>
                    <a:pt x="177652" y="50006"/>
                  </a:cubicBezTo>
                  <a:cubicBezTo>
                    <a:pt x="308195" y="50006"/>
                    <a:pt x="365870" y="39672"/>
                    <a:pt x="303858" y="50006"/>
                  </a:cubicBezTo>
                  <a:cubicBezTo>
                    <a:pt x="309495" y="51885"/>
                    <a:pt x="317162" y="54768"/>
                    <a:pt x="322908" y="54768"/>
                  </a:cubicBezTo>
                  <a:cubicBezTo>
                    <a:pt x="335633" y="54768"/>
                    <a:pt x="348308" y="53181"/>
                    <a:pt x="361008" y="52387"/>
                  </a:cubicBezTo>
                  <a:cubicBezTo>
                    <a:pt x="377677" y="53181"/>
                    <a:pt x="394327" y="54768"/>
                    <a:pt x="411015" y="54768"/>
                  </a:cubicBezTo>
                  <a:cubicBezTo>
                    <a:pt x="428641" y="54768"/>
                    <a:pt x="471610" y="51461"/>
                    <a:pt x="491977" y="50006"/>
                  </a:cubicBezTo>
                  <a:cubicBezTo>
                    <a:pt x="503796" y="47642"/>
                    <a:pt x="521743" y="53974"/>
                    <a:pt x="527696" y="54768"/>
                  </a:cubicBezTo>
                  <a:close/>
                </a:path>
              </a:pathLst>
            </a:custGeom>
            <a:solidFill>
              <a:schemeClr val="lt1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</p:grpSp>
      <p:pic>
        <p:nvPicPr>
          <p:cNvPr id="320" name="Google Shape;320;p2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517009" y="810983"/>
            <a:ext cx="2978919" cy="15063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5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26" name="Google Shape;326;p15"/>
          <p:cNvSpPr/>
          <p:nvPr/>
        </p:nvSpPr>
        <p:spPr>
          <a:xfrm>
            <a:off x="2267744" y="980728"/>
            <a:ext cx="3802836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■ 프로그램 ERICA-WALLET 신청 방법 Guideline</a:t>
            </a:r>
            <a:endParaRPr b="1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7" name="Google Shape;327;p15"/>
          <p:cNvPicPr preferRelativeResize="0"/>
          <p:nvPr/>
        </p:nvPicPr>
        <p:blipFill rotWithShape="1">
          <a:blip r:embed="rId3">
            <a:alphaModFix/>
          </a:blip>
          <a:srcRect b="0" l="11367" r="0" t="31865"/>
          <a:stretch/>
        </p:blipFill>
        <p:spPr>
          <a:xfrm>
            <a:off x="32495" y="4779316"/>
            <a:ext cx="4800068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15"/>
          <p:cNvPicPr preferRelativeResize="0"/>
          <p:nvPr/>
        </p:nvPicPr>
        <p:blipFill rotWithShape="1">
          <a:blip r:embed="rId4">
            <a:alphaModFix/>
          </a:blip>
          <a:srcRect b="0" l="0" r="0" t="7009"/>
          <a:stretch/>
        </p:blipFill>
        <p:spPr>
          <a:xfrm>
            <a:off x="5076056" y="4635300"/>
            <a:ext cx="3672408" cy="1674020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15"/>
          <p:cNvSpPr txBox="1"/>
          <p:nvPr/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ko-KR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15"/>
          <p:cNvSpPr/>
          <p:nvPr/>
        </p:nvSpPr>
        <p:spPr>
          <a:xfrm>
            <a:off x="0" y="1340768"/>
            <a:ext cx="4608512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 한양대학교 포털 로그인 </a:t>
            </a:r>
            <a:r>
              <a:rPr b="0" i="0" lang="ko-KR" sz="12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https://portal.hanyang.ac.kr/</a:t>
            </a: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pic>
        <p:nvPicPr>
          <p:cNvPr id="331" name="Google Shape;331;p15"/>
          <p:cNvPicPr preferRelativeResize="0"/>
          <p:nvPr/>
        </p:nvPicPr>
        <p:blipFill rotWithShape="1">
          <a:blip r:embed="rId6">
            <a:alphaModFix/>
          </a:blip>
          <a:srcRect b="36823" l="0" r="0" t="0"/>
          <a:stretch/>
        </p:blipFill>
        <p:spPr>
          <a:xfrm>
            <a:off x="539552" y="1988840"/>
            <a:ext cx="7992888" cy="2137333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15"/>
          <p:cNvSpPr/>
          <p:nvPr/>
        </p:nvSpPr>
        <p:spPr>
          <a:xfrm>
            <a:off x="4427985" y="2708921"/>
            <a:ext cx="864096" cy="144016"/>
          </a:xfrm>
          <a:prstGeom prst="rect">
            <a:avLst/>
          </a:prstGeom>
          <a:noFill/>
          <a:ln cap="flat" cmpd="sng" w="38100">
            <a:solidFill>
              <a:srgbClr val="1796FF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33" name="Google Shape;333;p15"/>
          <p:cNvSpPr/>
          <p:nvPr/>
        </p:nvSpPr>
        <p:spPr>
          <a:xfrm>
            <a:off x="0" y="1628800"/>
            <a:ext cx="4608512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상단 메뉴 ‘ERICA-WALLET’ -&gt; 비교과 프로그램 신청  </a:t>
            </a:r>
            <a:endParaRPr/>
          </a:p>
        </p:txBody>
      </p:sp>
      <p:sp>
        <p:nvSpPr>
          <p:cNvPr id="334" name="Google Shape;334;p15"/>
          <p:cNvSpPr/>
          <p:nvPr/>
        </p:nvSpPr>
        <p:spPr>
          <a:xfrm>
            <a:off x="5148064" y="2420888"/>
            <a:ext cx="363798" cy="370566"/>
          </a:xfrm>
          <a:prstGeom prst="ellipse">
            <a:avLst/>
          </a:prstGeom>
          <a:solidFill>
            <a:srgbClr val="FFFFFF"/>
          </a:solidFill>
          <a:ln cap="flat" cmpd="sng" w="38100">
            <a:solidFill>
              <a:srgbClr val="1796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96FF"/>
              </a:buClr>
              <a:buSzPts val="2000"/>
              <a:buFont typeface="Arial"/>
              <a:buNone/>
            </a:pPr>
            <a:r>
              <a:rPr b="0" i="0" lang="ko-KR" sz="2000" u="none" cap="none" strike="noStrike">
                <a:solidFill>
                  <a:srgbClr val="1796FF"/>
                </a:solidFill>
                <a:latin typeface="Gill Sans"/>
                <a:ea typeface="Gill Sans"/>
                <a:cs typeface="Gill Sans"/>
                <a:sym typeface="Gill Sans"/>
              </a:rPr>
              <a:t>1</a:t>
            </a:r>
            <a:endParaRPr b="0" i="0" sz="2000" u="none" cap="none" strike="noStrike">
              <a:solidFill>
                <a:srgbClr val="1796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35" name="Google Shape;335;p15"/>
          <p:cNvSpPr/>
          <p:nvPr/>
        </p:nvSpPr>
        <p:spPr>
          <a:xfrm>
            <a:off x="0" y="4304129"/>
            <a:ext cx="5511862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ko-K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전체 조건 조회 -&gt; 신청할 강좌 클릭 -&gt; 해당 강좌 팝업 -&gt; 신청하기 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15"/>
          <p:cNvSpPr/>
          <p:nvPr/>
        </p:nvSpPr>
        <p:spPr>
          <a:xfrm>
            <a:off x="4427984" y="5211364"/>
            <a:ext cx="360040" cy="144016"/>
          </a:xfrm>
          <a:prstGeom prst="rect">
            <a:avLst/>
          </a:prstGeom>
          <a:noFill/>
          <a:ln cap="flat" cmpd="sng" w="38100">
            <a:solidFill>
              <a:srgbClr val="1796FF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37" name="Google Shape;337;p15"/>
          <p:cNvSpPr/>
          <p:nvPr/>
        </p:nvSpPr>
        <p:spPr>
          <a:xfrm>
            <a:off x="4716016" y="4851324"/>
            <a:ext cx="363798" cy="370566"/>
          </a:xfrm>
          <a:prstGeom prst="ellipse">
            <a:avLst/>
          </a:prstGeom>
          <a:solidFill>
            <a:srgbClr val="FFFFFF"/>
          </a:solidFill>
          <a:ln cap="flat" cmpd="sng" w="38100">
            <a:solidFill>
              <a:srgbClr val="1796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96FF"/>
              </a:buClr>
              <a:buSzPts val="2000"/>
              <a:buFont typeface="Arial"/>
              <a:buNone/>
            </a:pPr>
            <a:r>
              <a:rPr b="0" i="0" lang="ko-KR" sz="2000" u="none" cap="none" strike="noStrike">
                <a:solidFill>
                  <a:srgbClr val="1796FF"/>
                </a:solidFill>
                <a:latin typeface="Gill Sans"/>
                <a:ea typeface="Gill Sans"/>
                <a:cs typeface="Gill Sans"/>
                <a:sym typeface="Gill Sans"/>
              </a:rPr>
              <a:t>2</a:t>
            </a:r>
            <a:endParaRPr b="0" i="0" sz="2000" u="none" cap="none" strike="noStrike">
              <a:solidFill>
                <a:srgbClr val="1796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38" name="Google Shape;338;p15"/>
          <p:cNvSpPr/>
          <p:nvPr/>
        </p:nvSpPr>
        <p:spPr>
          <a:xfrm>
            <a:off x="6732240" y="6147468"/>
            <a:ext cx="360040" cy="144016"/>
          </a:xfrm>
          <a:prstGeom prst="rect">
            <a:avLst/>
          </a:prstGeom>
          <a:noFill/>
          <a:ln cap="flat" cmpd="sng" w="38100">
            <a:solidFill>
              <a:srgbClr val="1796FF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39" name="Google Shape;339;p15"/>
          <p:cNvSpPr/>
          <p:nvPr/>
        </p:nvSpPr>
        <p:spPr>
          <a:xfrm>
            <a:off x="7020272" y="5787428"/>
            <a:ext cx="363798" cy="370566"/>
          </a:xfrm>
          <a:prstGeom prst="ellipse">
            <a:avLst/>
          </a:prstGeom>
          <a:solidFill>
            <a:srgbClr val="FFFFFF"/>
          </a:solidFill>
          <a:ln cap="flat" cmpd="sng" w="38100">
            <a:solidFill>
              <a:srgbClr val="1796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96FF"/>
              </a:buClr>
              <a:buSzPts val="2000"/>
              <a:buFont typeface="Arial"/>
              <a:buNone/>
            </a:pPr>
            <a:r>
              <a:rPr b="0" i="0" lang="ko-KR" sz="2000" u="none" cap="none" strike="noStrike">
                <a:solidFill>
                  <a:srgbClr val="1796FF"/>
                </a:solidFill>
                <a:latin typeface="Gill Sans"/>
                <a:ea typeface="Gill Sans"/>
                <a:cs typeface="Gill Sans"/>
                <a:sym typeface="Gill Sans"/>
              </a:rPr>
              <a:t>3</a:t>
            </a:r>
            <a:endParaRPr b="0" i="0" sz="2000" u="none" cap="none" strike="noStrike">
              <a:solidFill>
                <a:srgbClr val="1796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5"/>
          <p:cNvSpPr/>
          <p:nvPr/>
        </p:nvSpPr>
        <p:spPr>
          <a:xfrm>
            <a:off x="2675571" y="1188761"/>
            <a:ext cx="3792855" cy="2769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ko-KR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■  RC 홈페이지 ( </a:t>
            </a:r>
            <a:r>
              <a:rPr b="1" i="0" lang="ko-KR" sz="1200" u="sng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http://ericarc.hanyang.ac.kr</a:t>
            </a:r>
            <a:r>
              <a:rPr b="1" i="0" lang="ko-KR" sz="12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5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id="346" name="Google Shape;346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2" y="1861001"/>
            <a:ext cx="9144000" cy="4769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50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pic>
        <p:nvPicPr>
          <p:cNvPr id="353" name="Google Shape;353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7325" y="538436"/>
            <a:ext cx="7314877" cy="731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6"/>
          <p:cNvSpPr/>
          <p:nvPr/>
        </p:nvSpPr>
        <p:spPr>
          <a:xfrm>
            <a:off x="2516780" y="2852936"/>
            <a:ext cx="427463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14350" lvl="0" marL="5143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algun Gothic"/>
              <a:buAutoNum type="romanUcPeriod" startAt="4"/>
            </a:pPr>
            <a:r>
              <a:rPr b="0" i="0" lang="ko-KR" sz="20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멘토 주관 팀별 활동 운영 방안</a:t>
            </a:r>
            <a:endParaRPr b="0" i="0" sz="2000" u="none" cap="none" strike="noStrik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26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sp>
        <p:nvSpPr>
          <p:cNvPr id="360" name="Google Shape;360;p26"/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ko-KR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문선경 연구원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61" name="Google Shape;361;p26"/>
          <p:cNvGrpSpPr/>
          <p:nvPr/>
        </p:nvGrpSpPr>
        <p:grpSpPr>
          <a:xfrm>
            <a:off x="4067944" y="4797152"/>
            <a:ext cx="1224136" cy="1280175"/>
            <a:chOff x="4067944" y="4797152"/>
            <a:chExt cx="1224136" cy="1280175"/>
          </a:xfrm>
        </p:grpSpPr>
        <p:pic>
          <p:nvPicPr>
            <p:cNvPr id="362" name="Google Shape;362;p2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3" name="Google Shape;363;p26"/>
            <p:cNvSpPr txBox="1"/>
            <p:nvPr/>
          </p:nvSpPr>
          <p:spPr>
            <a:xfrm>
              <a:off x="4067944" y="5877272"/>
              <a:ext cx="1224136" cy="2000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b="1" i="0" lang="ko-KR" sz="700" u="none" cap="none" strike="noStrike">
                  <a:solidFill>
                    <a:schemeClr val="dk1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Residential College센터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7"/>
          <p:cNvSpPr/>
          <p:nvPr/>
        </p:nvSpPr>
        <p:spPr>
          <a:xfrm>
            <a:off x="428891" y="1292167"/>
            <a:ext cx="3411378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▪"/>
            </a:pPr>
            <a:r>
              <a:rPr b="1" i="0" lang="ko-KR" sz="16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멘토 멘티 프로그램 운영방안</a:t>
            </a:r>
            <a:endParaRPr b="1" i="0" sz="1600" u="none" cap="none" strike="noStrike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70" name="Google Shape;370;p27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  <p:graphicFrame>
        <p:nvGraphicFramePr>
          <p:cNvPr id="371" name="Google Shape;371;p27"/>
          <p:cNvGraphicFramePr/>
          <p:nvPr/>
        </p:nvGraphicFramePr>
        <p:xfrm>
          <a:off x="827584" y="5229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7452825"/>
              </a:tblGrid>
              <a:tr h="971875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200"/>
                        <a:buFont typeface="Noto Sans Symbols"/>
                        <a:buChar char="▪"/>
                      </a:pPr>
                      <a:r>
                        <a:rPr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단체 대화방, 개인 멘토링을 통하여 매주 출석 확인 및 활동 후 주간 활동 보고서를 멘토가 제출함</a:t>
                      </a:r>
                      <a:endParaRPr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171450" lvl="0" marL="17145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200"/>
                        <a:buFont typeface="Noto Sans Symbols"/>
                        <a:buChar char="▪"/>
                      </a:pPr>
                      <a:r>
                        <a:rPr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필요시 특별활동비 지급: 활동 1주일 전 활동계획서 제출, 활동 후 보고서 제출 必, 관련 영수증 제출</a:t>
                      </a:r>
                      <a:endParaRPr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F497A"/>
                        </a:buClr>
                        <a:buSzPts val="1200"/>
                        <a:buFont typeface="Noto Sans Symbols"/>
                        <a:buNone/>
                      </a:pPr>
                      <a:r>
                        <a:rPr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   (양식 개별 배포 예정)</a:t>
                      </a:r>
                      <a:endParaRPr sz="1400" u="none" cap="none" strike="noStrike"/>
                    </a:p>
                  </a:txBody>
                  <a:tcPr marT="17900" marB="17900" marR="64775" marL="647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72" name="Google Shape;372;p27"/>
          <p:cNvGraphicFramePr/>
          <p:nvPr/>
        </p:nvGraphicFramePr>
        <p:xfrm>
          <a:off x="647564" y="199836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{212C0B50-4F09-450F-9553-3CDF52DDF524}</a:tableStyleId>
              </a:tblPr>
              <a:tblGrid>
                <a:gridCol w="875075"/>
                <a:gridCol w="1038150"/>
                <a:gridCol w="1264950"/>
                <a:gridCol w="2729625"/>
                <a:gridCol w="1076975"/>
                <a:gridCol w="864100"/>
              </a:tblGrid>
              <a:tr h="318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구분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교육분야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프로그램명</a:t>
                      </a:r>
                      <a:endParaRPr b="1" sz="12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ko-KR" sz="12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포인트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>
                        <a:alpha val="15294"/>
                      </a:srgbClr>
                    </a:solidFill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공통 필수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및 전인교육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 특강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명사 초청 강연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수요일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10점/회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공통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전인 교육 및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창의 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 멘티 활동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멘토와 멘티로 구성되어 팀별 활동 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팀별 일정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개인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자기주도교육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토론활동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리더십, 독서, 자연과학, 문화/예술, 인성 등 다양한 주제의 토론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월 또는 목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b="0" sz="12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자율 선택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국제화 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언어카페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원어민 강사와 Intensive Conversation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매주 월 또는 목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5점/회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425">
                <a:tc vMerge="1"/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전인교육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일회성 Activity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비누 만들기, 무드등 만들기, 비즈 액세서리 체험 등 일회성 프로그램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추후 안내 예정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ko-KR" sz="12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4점/회</a:t>
                      </a:r>
                      <a:endParaRPr sz="1400" u="none" cap="none" strike="noStrike"/>
                    </a:p>
                  </a:txBody>
                  <a:tcPr marT="15475" marB="15475" marR="55925" marL="559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73" name="Google Shape;373;p27"/>
          <p:cNvSpPr/>
          <p:nvPr/>
        </p:nvSpPr>
        <p:spPr>
          <a:xfrm>
            <a:off x="647563" y="1995275"/>
            <a:ext cx="7848871" cy="857661"/>
          </a:xfrm>
          <a:prstGeom prst="rect">
            <a:avLst/>
          </a:prstGeom>
          <a:solidFill>
            <a:srgbClr val="000000">
              <a:alpha val="15294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74" name="Google Shape;374;p27"/>
          <p:cNvSpPr/>
          <p:nvPr/>
        </p:nvSpPr>
        <p:spPr>
          <a:xfrm>
            <a:off x="611560" y="3356992"/>
            <a:ext cx="7920880" cy="1525327"/>
          </a:xfrm>
          <a:prstGeom prst="rect">
            <a:avLst/>
          </a:prstGeom>
          <a:solidFill>
            <a:srgbClr val="000000">
              <a:alpha val="15294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75" name="Google Shape;375;p27"/>
          <p:cNvSpPr/>
          <p:nvPr/>
        </p:nvSpPr>
        <p:spPr>
          <a:xfrm>
            <a:off x="395536" y="2633406"/>
            <a:ext cx="8424936" cy="914400"/>
          </a:xfrm>
          <a:prstGeom prst="rect">
            <a:avLst/>
          </a:prstGeom>
          <a:noFill/>
          <a:ln cap="flat" cmpd="sng" w="38100">
            <a:solidFill>
              <a:srgbClr val="C0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찾아오시는길" id="380" name="Google Shape;380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7544" y="1916832"/>
            <a:ext cx="4248473" cy="2892321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28"/>
          <p:cNvSpPr/>
          <p:nvPr/>
        </p:nvSpPr>
        <p:spPr>
          <a:xfrm>
            <a:off x="395536" y="4941168"/>
            <a:ext cx="3456384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ko-KR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15588 경기도 안산시 상록구 한양대학로 55 (한양대학교 창의인재원)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ko-KR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55 Hanyangdaehak-ro, Sangnok-gu, Ansan, Gyeonggi-do, 15588, Korea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ko-KR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TEL. 031)400-4376 FAX, 031)400-4373    </a:t>
            </a:r>
            <a:r>
              <a:rPr b="0" i="0" lang="ko-KR" sz="7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http://ericac.hanyang.ac.kr</a:t>
            </a:r>
            <a:r>
              <a:rPr b="0" i="0" lang="ko-KR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28"/>
          <p:cNvSpPr/>
          <p:nvPr/>
        </p:nvSpPr>
        <p:spPr>
          <a:xfrm>
            <a:off x="5652119" y="2996952"/>
            <a:ext cx="249758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ko-KR" sz="36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감사합니다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28"/>
          <p:cNvSpPr txBox="1"/>
          <p:nvPr>
            <p:ph idx="12" type="sldNum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2017-11-19T12:14:20Z</dcterms:created>
  <dc:creator>user</dc:creator>
</cp:coreProperties>
</file>